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Anton"/>
      <p:regular r:id="rId86"/>
    </p:embeddedFont>
    <p:embeddedFont>
      <p:font typeface="Roboto"/>
      <p:regular r:id="rId87"/>
      <p:bold r:id="rId88"/>
      <p:italic r:id="rId89"/>
      <p:boldItalic r:id="rId90"/>
    </p:embeddedFont>
    <p:embeddedFont>
      <p:font typeface="Lato"/>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5612F1-8B6E-4EC8-ABB3-5C418E054AAE}">
  <a:tblStyle styleId="{1E5612F1-8B6E-4EC8-ABB3-5C418E054A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C985912-C59C-4F0C-A2B2-7EE054DBD7CA}" styleName="Table_1">
    <a:wholeTbl>
      <a:tcTxStyle b="off" i="off">
        <a:font>
          <a:latin typeface="Arial"/>
          <a:ea typeface="Arial"/>
          <a:cs typeface="Arial"/>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FF0"/>
          </a:solidFill>
        </a:fill>
      </a:tcStyle>
    </a:band1H>
    <a:band2H>
      <a:tcTxStyle/>
    </a:band2H>
    <a:band1V>
      <a:tcTxStyle/>
      <a:tcStyle>
        <a:fill>
          <a:solidFill>
            <a:srgbClr val="E6EFF0"/>
          </a:solidFill>
        </a:fill>
      </a:tcStyle>
    </a:band1V>
    <a:band2V>
      <a:tcTx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Roboto-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Anton-regular.fntdata"/><Relationship Id="rId85" Type="http://schemas.openxmlformats.org/officeDocument/2006/relationships/slide" Target="slides/slide79.xml"/><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e8fec0a6-ef9f-48dd-9e5c-f2168e99613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c879fe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c879fe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c879fe9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c879fe9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c879fe985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0c879fe985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c879fe98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c879fe98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c879fe985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c879fe985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c879fe985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0c879fe98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https://www.microsoft.com/es-es/sql-server/sql-server-downloads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c879fe985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0c879fe985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https://www.mysql.com/downloads/</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c879fe98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0c879fe98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https://www.postgresql.org/download/</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c879fe98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c879fe98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c879fe985_0_8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0c879fe985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c879fe985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0c879fe98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oculta la diapositiva ya que en la anterior se logra resumir el contenido. Si considera que mostrarla puede sumar puede seleccionar con click derecho el “omitir diapositiva” para deseleccionar la opción.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c879fe9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0c879fe98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c879fe985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0c879fe985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c879fe985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0c879fe985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Referencia: https://es.statista.com/grafico/17539/datos-creados-online-en-un-minuto/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c879fe985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0c879fe985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c879fe985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0c879fe985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c879fe985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0c879fe985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c879fe985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0c879fe985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https://www.mongodb.com/try/download/community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c879fe98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0c879fe985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https://cassandra.apache.org/download/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c879fe985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0c879fe985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https://redis.io/download</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c879fe985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0c879fe985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https://neo4j.com/download/</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c879fe985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c879fe985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c879fe9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c879fe9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c879fe985_0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0c879fe985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https://neo4j.com/download/</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c879fe985_0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0c879fe985_0_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rPr>
              <a:t>https://neo4j.com/download/</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c879fe98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c879fe98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“Para pensar”.</a:t>
            </a:r>
            <a:endParaRPr b="1"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¿Como crear encuestas de zoom? Disponible en </a:t>
            </a:r>
            <a:r>
              <a:rPr lang="es" sz="1200" u="sng">
                <a:solidFill>
                  <a:schemeClr val="accent5"/>
                </a:solidFill>
                <a:hlinkClick r:id="rId2">
                  <a:extLst>
                    <a:ext uri="{A12FA001-AC4F-418D-AE19-62706E023703}">
                      <ahyp:hlinkClr val="tx"/>
                    </a:ext>
                  </a:extLst>
                </a:hlinkClick>
              </a:rPr>
              <a:t>este video.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El docente generará </a:t>
            </a:r>
            <a:r>
              <a:rPr lang="es" sz="1200" u="sng">
                <a:solidFill>
                  <a:schemeClr val="dk1"/>
                </a:solidFill>
              </a:rPr>
              <a:t>una encuesta de zoom</a:t>
            </a:r>
            <a:r>
              <a:rPr lang="es" sz="1200">
                <a:solidFill>
                  <a:schemeClr val="dk1"/>
                </a:solidFill>
              </a:rPr>
              <a:t> para que los estudiantes respondan. Esto es una actividad de comprobación.</a:t>
            </a:r>
            <a:endParaRPr sz="1200">
              <a:solidFill>
                <a:schemeClr val="dk1"/>
              </a:solidFill>
            </a:endParaRPr>
          </a:p>
          <a:p>
            <a:pPr indent="0" lvl="0" marL="0" rtl="0" algn="l">
              <a:spcBef>
                <a:spcPts val="0"/>
              </a:spcBef>
              <a:spcAft>
                <a:spcPts val="0"/>
              </a:spcAft>
              <a:buNone/>
            </a:pPr>
            <a:r>
              <a:rPr lang="es" sz="1200">
                <a:solidFill>
                  <a:schemeClr val="dk1"/>
                </a:solidFill>
              </a:rPr>
              <a:t>Sugerimos:</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Utilizarlo antes del break para que los estudiantes puedan votar en la encuesta antes de ir al mismo.</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Al regresar, mostrar los resultados a los estudiantes.</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Si hay buena respuesta de este recurso, se recomienda utilizarlo de forma orgánica en más instancias de la clase.</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c879fe98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c879fe98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c879fe98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c879fe98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c879fe98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c879fe98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c879fe985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0c879fe985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just">
              <a:lnSpc>
                <a:spcPct val="150000"/>
              </a:lnSpc>
              <a:spcBef>
                <a:spcPts val="1000"/>
              </a:spcBef>
              <a:spcAft>
                <a:spcPts val="0"/>
              </a:spcAft>
              <a:buClr>
                <a:schemeClr val="dk1"/>
              </a:buClr>
              <a:buSzPts val="1400"/>
              <a:buFont typeface="Noto Sans Symbols"/>
              <a:buChar char="●"/>
            </a:pPr>
            <a:r>
              <a:rPr lang="es" sz="1400">
                <a:solidFill>
                  <a:schemeClr val="dk1"/>
                </a:solidFill>
                <a:latin typeface="Didact Gothic"/>
                <a:ea typeface="Didact Gothic"/>
                <a:cs typeface="Didact Gothic"/>
                <a:sym typeface="Didact Gothic"/>
              </a:rPr>
              <a:t>https://cran.r-project.org/bin/windows/base/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c879fe985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0c879fe985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c879fe985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0c879fe985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c879fe98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c879fe98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c879fe98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c879fe98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c879fe985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0c879fe985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c879fe985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0c879fe985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c879fe985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0c879fe985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c879fe98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c879fe98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c879fe985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0c879fe985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c879fe985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0c879fe985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c879fe985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c879fe985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c879fe985_0_1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0c879fe985_0_1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c879fe985_0_10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0c879fe985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c879fe985_0_1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0c879fe985_0_1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c879fe98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c879fe98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c879fe98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c879fe98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c879fe985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0c879fe985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En la actualidad contamos con diversas herramientas a disposición para la generación de reportes gráficos y tableros de control. Alternativas como Dash (Python), Shiny (de R), Power BI (para desarrollo de EDA simple), Tableau (seguimiento y control de KPIs) y Pentaho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c879fe98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c879fe98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c879fe985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c879fe985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c879fe98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c879fe98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Figura superior izquierda sistema de monitoreo para producto de una cervecera en los últimos 3 meses. Comportamiento de compradores por deciles y regionales. Figurea superior derecha analisis por cuadrantes de competencia para una marca X. Figura inferior ejemplo de log in para Shiny App.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c879fe985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0c879fe985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500"/>
              <a:buFont typeface="Arial"/>
              <a:buNone/>
            </a:pPr>
            <a:r>
              <a:rPr i="1" lang="es" sz="1500">
                <a:solidFill>
                  <a:srgbClr val="595959"/>
                </a:solidFill>
                <a:latin typeface="Roboto"/>
                <a:ea typeface="Roboto"/>
                <a:cs typeface="Roboto"/>
                <a:sym typeface="Roboto"/>
              </a:rPr>
              <a:t>Requerimientos técnicos: </a:t>
            </a:r>
            <a:r>
              <a:rPr lang="es" sz="1500">
                <a:solidFill>
                  <a:srgbClr val="595959"/>
                </a:solidFill>
                <a:latin typeface="Roboto"/>
                <a:ea typeface="Roboto"/>
                <a:cs typeface="Roboto"/>
                <a:sym typeface="Roboto"/>
              </a:rPr>
              <a:t>https://powerbi.microsoft.com/es-es/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c879fe985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0c879fe985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500"/>
              <a:buFont typeface="Arial"/>
              <a:buNone/>
            </a:pPr>
            <a:r>
              <a:rPr i="1" lang="es" sz="1500">
                <a:solidFill>
                  <a:srgbClr val="595959"/>
                </a:solidFill>
                <a:latin typeface="Roboto"/>
                <a:ea typeface="Roboto"/>
                <a:cs typeface="Roboto"/>
                <a:sym typeface="Roboto"/>
              </a:rPr>
              <a:t>Requerimientos técnicos: </a:t>
            </a:r>
            <a:r>
              <a:rPr lang="es" sz="1500">
                <a:solidFill>
                  <a:srgbClr val="595959"/>
                </a:solidFill>
                <a:latin typeface="Roboto"/>
                <a:ea typeface="Roboto"/>
                <a:cs typeface="Roboto"/>
                <a:sym typeface="Roboto"/>
              </a:rPr>
              <a:t>https://powerbi.microsoft.com/es-es/</a:t>
            </a:r>
            <a:endParaRPr sz="15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c879fe985_0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0c879fe985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c879fe985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0c879fe985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500"/>
              <a:buFont typeface="Arial"/>
              <a:buNone/>
            </a:pPr>
            <a:r>
              <a:rPr i="1" lang="es" sz="1500">
                <a:solidFill>
                  <a:srgbClr val="595959"/>
                </a:solidFill>
                <a:latin typeface="Roboto"/>
                <a:ea typeface="Roboto"/>
                <a:cs typeface="Roboto"/>
                <a:sym typeface="Roboto"/>
              </a:rPr>
              <a:t>Requerimientos técnicos: https://www.tableau.com</a:t>
            </a:r>
            <a:endParaRPr i="1" sz="15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1c89ec994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d1c89ec994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500">
                <a:solidFill>
                  <a:schemeClr val="dk1"/>
                </a:solidFill>
                <a:highlight>
                  <a:srgbClr val="EF89D2"/>
                </a:highlight>
              </a:rPr>
              <a:t>Profe</a:t>
            </a:r>
            <a:r>
              <a:rPr lang="es" sz="1500">
                <a:solidFill>
                  <a:schemeClr val="dk1"/>
                </a:solidFill>
              </a:rPr>
              <a:t>:Usar espacio de ejemplo en vivo para practicar el desafío</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c879fe9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c879fe9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1c89ec99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d1c89ec99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0d54fed6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10d54fed6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0d54fed6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0d54fed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las subsiguientes slides de challenges genéricos.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c879fe985_0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0c879fe985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c879fe985_0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0c879fe985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c879fe985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0c879fe985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c879fe985_0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c879fe985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c879fe985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0c879fe985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c879fe985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0c879fe985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c879fe985_0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10c879fe985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4c5f816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4c5f816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c879fe985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0c879fe985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1c89ec99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1c89ec99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0d54fed6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110d54fed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Los estudiantes se dividen en break out rooms, lideradas por su tutor asignado, para realizar la actividad. </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0d54fed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110d54fed6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0d54fed63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110d54fed6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400">
                <a:solidFill>
                  <a:schemeClr val="dk1"/>
                </a:solidFill>
                <a:latin typeface="Helvetica Neue"/>
                <a:ea typeface="Helvetica Neue"/>
                <a:cs typeface="Helvetica Neue"/>
                <a:sym typeface="Helvetica Neue"/>
              </a:rPr>
              <a:t>Tiempo estimado: </a:t>
            </a:r>
            <a:r>
              <a:rPr b="0" lang="es" sz="1400">
                <a:solidFill>
                  <a:schemeClr val="dk1"/>
                </a:solidFill>
                <a:latin typeface="Helvetica Neue"/>
                <a:ea typeface="Helvetica Neue"/>
                <a:cs typeface="Helvetica Neue"/>
                <a:sym typeface="Helvetica Neue"/>
              </a:rPr>
              <a:t>1</a:t>
            </a:r>
            <a:r>
              <a:rPr lang="es" sz="1400">
                <a:solidFill>
                  <a:schemeClr val="dk1"/>
                </a:solidFill>
                <a:latin typeface="Helvetica Neue"/>
                <a:ea typeface="Helvetica Neue"/>
                <a:cs typeface="Helvetica Neue"/>
                <a:sym typeface="Helvetica Neue"/>
              </a:rPr>
              <a:t>5</a:t>
            </a:r>
            <a:r>
              <a:rPr b="0" lang="es" sz="1400">
                <a:solidFill>
                  <a:schemeClr val="dk1"/>
                </a:solidFill>
                <a:latin typeface="Helvetica Neue"/>
                <a:ea typeface="Helvetica Neue"/>
                <a:cs typeface="Helvetica Neue"/>
                <a:sym typeface="Helvetica Neue"/>
              </a:rPr>
              <a:t> minutos.</a:t>
            </a:r>
            <a:endParaRPr/>
          </a:p>
          <a:p>
            <a:pPr indent="0" lvl="0" marL="0" rtl="0" algn="l">
              <a:lnSpc>
                <a:spcPct val="100000"/>
              </a:lnSpc>
              <a:spcBef>
                <a:spcPts val="0"/>
              </a:spcBef>
              <a:spcAft>
                <a:spcPts val="0"/>
              </a:spcAft>
              <a:buSzPts val="1100"/>
              <a:buNone/>
            </a:pPr>
            <a:r>
              <a:t/>
            </a:r>
            <a:endParaRPr b="0"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c879fe985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0c879fe985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2401770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1240177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c879fe985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c879fe985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0c879fe985_0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0c879fe98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0c879fe985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0c879fe985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4c5f816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4c5f816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https://create.kahoot.it/details/e8fec0a6-ef9f-48dd-9e5c-f2168e996139</a:t>
            </a:r>
            <a:r>
              <a:rPr lang="e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c879fe98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0c879fe98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7.gif"/><Relationship Id="rId6" Type="http://schemas.openxmlformats.org/officeDocument/2006/relationships/image" Target="../media/image2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0.jp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3.gif"/><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26.jp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0.png"/><Relationship Id="rId5" Type="http://schemas.openxmlformats.org/officeDocument/2006/relationships/image" Target="../media/image22.png"/><Relationship Id="rId6" Type="http://schemas.openxmlformats.org/officeDocument/2006/relationships/image" Target="../media/image4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41.png"/><Relationship Id="rId5" Type="http://schemas.openxmlformats.org/officeDocument/2006/relationships/image" Target="../media/image22.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44.png"/><Relationship Id="rId5" Type="http://schemas.openxmlformats.org/officeDocument/2006/relationships/image" Target="../media/image22.png"/><Relationship Id="rId6"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45.png"/><Relationship Id="rId5" Type="http://schemas.openxmlformats.org/officeDocument/2006/relationships/image" Target="../media/image22.png"/><Relationship Id="rId6" Type="http://schemas.openxmlformats.org/officeDocument/2006/relationships/image" Target="../media/image5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54.png"/><Relationship Id="rId5"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19.png"/><Relationship Id="rId5" Type="http://schemas.openxmlformats.org/officeDocument/2006/relationships/image" Target="../media/image55.gif"/><Relationship Id="rId6"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59.png"/><Relationship Id="rId5" Type="http://schemas.openxmlformats.org/officeDocument/2006/relationships/image" Target="../media/image65.gif"/><Relationship Id="rId6"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87.png"/><Relationship Id="rId5"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85.png"/><Relationship Id="rId7" Type="http://schemas.openxmlformats.org/officeDocument/2006/relationships/image" Target="../media/image79.png"/><Relationship Id="rId8"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0.gif"/><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5.png"/><Relationship Id="rId4" Type="http://schemas.openxmlformats.org/officeDocument/2006/relationships/image" Target="../media/image82.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7.jpg"/><Relationship Id="rId4" Type="http://schemas.openxmlformats.org/officeDocument/2006/relationships/image" Target="../media/image90.jpg"/><Relationship Id="rId5" Type="http://schemas.openxmlformats.org/officeDocument/2006/relationships/image" Target="../media/image7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81.png"/><Relationship Id="rId6" Type="http://schemas.openxmlformats.org/officeDocument/2006/relationships/image" Target="../media/image8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89.png"/><Relationship Id="rId5"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01.gif"/><Relationship Id="rId6"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83.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8.png"/><Relationship Id="rId4" Type="http://schemas.openxmlformats.org/officeDocument/2006/relationships/image" Target="../media/image91.gif"/></Relationships>
</file>

<file path=ppt/slides/_rels/slide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4.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2.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03.png"/><Relationship Id="rId4" Type="http://schemas.openxmlformats.org/officeDocument/2006/relationships/image" Target="../media/image93.png"/><Relationship Id="rId9"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95.png"/><Relationship Id="rId7" Type="http://schemas.openxmlformats.org/officeDocument/2006/relationships/image" Target="../media/image96.jpg"/><Relationship Id="rId8"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 Id="rId4" Type="http://schemas.openxmlformats.org/officeDocument/2006/relationships/image" Target="../media/image99.png"/><Relationship Id="rId5"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98.jp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93.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00.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95.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96.jp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3.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0.png"/><Relationship Id="rId6" Type="http://schemas.openxmlformats.org/officeDocument/2006/relationships/image" Target="../media/image108.png"/><Relationship Id="rId7" Type="http://schemas.openxmlformats.org/officeDocument/2006/relationships/image" Target="../media/image112.png"/><Relationship Id="rId8"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4.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5.pn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4.png"/><Relationship Id="rId8" Type="http://schemas.openxmlformats.org/officeDocument/2006/relationships/image" Target="../media/image1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0.png"/><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20.png"/><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5"/>
          <p:cNvSpPr txBox="1"/>
          <p:nvPr/>
        </p:nvSpPr>
        <p:spPr>
          <a:xfrm>
            <a:off x="2098950" y="2161438"/>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i="1" lang="es" sz="3600">
                <a:solidFill>
                  <a:schemeClr val="dk1"/>
                </a:solidFill>
                <a:latin typeface="Anton"/>
                <a:ea typeface="Anton"/>
                <a:cs typeface="Anton"/>
                <a:sym typeface="Anton"/>
              </a:rPr>
              <a:t>Stack Tecnológico del Data Scientist I</a:t>
            </a:r>
            <a:endParaRPr i="1" sz="3600">
              <a:solidFill>
                <a:schemeClr val="dk1"/>
              </a:solidFill>
              <a:latin typeface="Anton"/>
              <a:ea typeface="Anton"/>
              <a:cs typeface="Anton"/>
              <a:sym typeface="Anton"/>
            </a:endParaRPr>
          </a:p>
          <a:p>
            <a:pPr indent="0" lvl="0" marL="0" rtl="0" algn="l">
              <a:spcBef>
                <a:spcPts val="0"/>
              </a:spcBef>
              <a:spcAft>
                <a:spcPts val="0"/>
              </a:spcAft>
              <a:buClr>
                <a:schemeClr val="dk1"/>
              </a:buClr>
              <a:buFont typeface="Arial"/>
              <a:buNone/>
            </a:pPr>
            <a:r>
              <a:t/>
            </a:r>
            <a:endParaRPr i="1" sz="3600">
              <a:solidFill>
                <a:schemeClr val="dk1"/>
              </a:solidFill>
              <a:latin typeface="Anton"/>
              <a:ea typeface="Anton"/>
              <a:cs typeface="Anton"/>
              <a:sym typeface="Anton"/>
            </a:endParaRPr>
          </a:p>
        </p:txBody>
      </p:sp>
      <p:sp>
        <p:nvSpPr>
          <p:cNvPr id="62" name="Google Shape;62;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2000">
                <a:solidFill>
                  <a:srgbClr val="121212"/>
                </a:solidFill>
                <a:latin typeface="Helvetica Neue"/>
                <a:ea typeface="Helvetica Neue"/>
                <a:cs typeface="Helvetica Neue"/>
                <a:sym typeface="Helvetica Neue"/>
              </a:rPr>
              <a:t>     Clase 20. </a:t>
            </a:r>
            <a:r>
              <a:rPr lang="es" sz="2000">
                <a:solidFill>
                  <a:srgbClr val="121212"/>
                </a:solidFill>
                <a:latin typeface="Helvetica Neue Light"/>
                <a:ea typeface="Helvetica Neue Light"/>
                <a:cs typeface="Helvetica Neue Light"/>
                <a:sym typeface="Helvetica Neue Light"/>
              </a:rPr>
              <a:t> Data Science</a:t>
            </a:r>
            <a:endParaRPr>
              <a:solidFill>
                <a:srgbClr val="121212"/>
              </a:solidFill>
              <a:latin typeface="Helvetica Neue Light"/>
              <a:ea typeface="Helvetica Neue Light"/>
              <a:cs typeface="Helvetica Neue Light"/>
              <a:sym typeface="Helvetica Neue Light"/>
            </a:endParaRPr>
          </a:p>
        </p:txBody>
      </p:sp>
      <p:sp>
        <p:nvSpPr>
          <p:cNvPr id="63" name="Google Shape;63;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BASES DE DATOS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651301" y="12966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rPr b="0" i="1" lang="es" sz="3500" u="none" cap="none" strike="noStrike">
                <a:solidFill>
                  <a:srgbClr val="000000"/>
                </a:solidFill>
                <a:latin typeface="Anton"/>
                <a:ea typeface="Anton"/>
                <a:cs typeface="Anton"/>
                <a:sym typeface="Anton"/>
              </a:rPr>
              <a:t>Bases de Datos</a:t>
            </a:r>
            <a:endParaRPr b="0" i="1" sz="3500" u="none" cap="none" strike="noStrike">
              <a:solidFill>
                <a:srgbClr val="000000"/>
              </a:solidFill>
              <a:latin typeface="Anton"/>
              <a:ea typeface="Anton"/>
              <a:cs typeface="Anton"/>
              <a:sym typeface="Anton"/>
            </a:endParaRPr>
          </a:p>
        </p:txBody>
      </p:sp>
      <p:sp>
        <p:nvSpPr>
          <p:cNvPr id="196" name="Google Shape;196;p25"/>
          <p:cNvSpPr txBox="1"/>
          <p:nvPr/>
        </p:nvSpPr>
        <p:spPr>
          <a:xfrm>
            <a:off x="557850" y="736525"/>
            <a:ext cx="8028300" cy="2882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i="0" lang="es" sz="1500" u="none" cap="none" strike="noStrike">
                <a:solidFill>
                  <a:srgbClr val="000000"/>
                </a:solidFill>
                <a:latin typeface="Helvetica Neue Light"/>
                <a:ea typeface="Helvetica Neue Light"/>
                <a:cs typeface="Helvetica Neue Light"/>
                <a:sym typeface="Helvetica Neue Light"/>
              </a:rPr>
              <a:t>Como ya hemos comentado en sesiones anteriores del curso, </a:t>
            </a:r>
            <a:r>
              <a:rPr i="0" lang="es" sz="1500" u="none" cap="none" strike="noStrike">
                <a:solidFill>
                  <a:schemeClr val="dk1"/>
                </a:solidFill>
                <a:latin typeface="Helvetica Neue Light"/>
                <a:ea typeface="Helvetica Neue Light"/>
                <a:cs typeface="Helvetica Neue Light"/>
                <a:sym typeface="Helvetica Neue Light"/>
              </a:rPr>
              <a:t>un</a:t>
            </a:r>
            <a:r>
              <a:rPr i="0" lang="es" sz="1500" u="none" cap="none" strike="noStrike">
                <a:solidFill>
                  <a:srgbClr val="000000"/>
                </a:solidFill>
                <a:latin typeface="Helvetica Neue Light"/>
                <a:ea typeface="Helvetica Neue Light"/>
                <a:cs typeface="Helvetica Neue Light"/>
                <a:sym typeface="Helvetica Neue Light"/>
              </a:rPr>
              <a:t>a Base de Datos</a:t>
            </a:r>
            <a:r>
              <a:rPr lang="es" sz="1500">
                <a:latin typeface="Helvetica Neue Light"/>
                <a:ea typeface="Helvetica Neue Light"/>
                <a:cs typeface="Helvetica Neue Light"/>
                <a:sym typeface="Helvetica Neue Light"/>
              </a:rPr>
              <a:t> </a:t>
            </a:r>
            <a:r>
              <a:rPr b="1" i="0" lang="es" sz="1500" u="none" cap="none" strike="noStrike">
                <a:solidFill>
                  <a:srgbClr val="000000"/>
                </a:solidFill>
                <a:latin typeface="Helvetica Neue"/>
                <a:ea typeface="Helvetica Neue"/>
                <a:cs typeface="Helvetica Neue"/>
                <a:sym typeface="Helvetica Neue"/>
              </a:rPr>
              <a:t>es un conjunto de datos pertenecientes a un mismo contexto y almacenados sistemáticamente para su posterior uso</a:t>
            </a:r>
            <a:r>
              <a:rPr lang="es" sz="1500">
                <a:latin typeface="Helvetica Neue"/>
                <a:ea typeface="Helvetica Neue"/>
                <a:cs typeface="Helvetica Neue"/>
                <a:sym typeface="Helvetica Neue"/>
              </a:rPr>
              <a:t>.</a:t>
            </a:r>
            <a:endParaRPr sz="1500">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s" sz="1500">
                <a:latin typeface="Helvetica Neue Light"/>
                <a:ea typeface="Helvetica Neue Light"/>
                <a:cs typeface="Helvetica Neue Light"/>
                <a:sym typeface="Helvetica Neue Light"/>
              </a:rPr>
              <a:t>En términos generales, podemos dividirlas en</a:t>
            </a:r>
            <a:r>
              <a:rPr i="0" lang="es" sz="1500" u="none" cap="none" strike="noStrike">
                <a:solidFill>
                  <a:srgbClr val="000000"/>
                </a:solidFill>
                <a:latin typeface="Helvetica Neue"/>
                <a:ea typeface="Helvetica Neue"/>
                <a:cs typeface="Helvetica Neue"/>
                <a:sym typeface="Helvetica Neue"/>
              </a:rPr>
              <a:t>:</a:t>
            </a:r>
            <a:endParaRPr sz="1500">
              <a:latin typeface="Helvetica Neue"/>
              <a:ea typeface="Helvetica Neue"/>
              <a:cs typeface="Helvetica Neue"/>
              <a:sym typeface="Helvetica Neue"/>
            </a:endParaRPr>
          </a:p>
          <a:p>
            <a:pPr indent="-266700" lvl="0" marL="285750" marR="0" rtl="0" algn="just">
              <a:lnSpc>
                <a:spcPct val="150000"/>
              </a:lnSpc>
              <a:spcBef>
                <a:spcPts val="0"/>
              </a:spcBef>
              <a:spcAft>
                <a:spcPts val="0"/>
              </a:spcAft>
              <a:buClr>
                <a:srgbClr val="3CEFAB"/>
              </a:buClr>
              <a:buSzPts val="1500"/>
              <a:buFont typeface="Helvetica Neue"/>
              <a:buChar char="•"/>
            </a:pPr>
            <a:r>
              <a:rPr b="1" i="0" lang="es" sz="1500" u="none" cap="none" strike="noStrike">
                <a:solidFill>
                  <a:srgbClr val="000000"/>
                </a:solidFill>
                <a:latin typeface="Helvetica Neue"/>
                <a:ea typeface="Helvetica Neue"/>
                <a:cs typeface="Helvetica Neue"/>
                <a:sym typeface="Helvetica Neue"/>
              </a:rPr>
              <a:t>Bases de Datos Relacionales</a:t>
            </a:r>
            <a:endParaRPr b="1" sz="1500">
              <a:latin typeface="Helvetica Neue"/>
              <a:ea typeface="Helvetica Neue"/>
              <a:cs typeface="Helvetica Neue"/>
              <a:sym typeface="Helvetica Neue"/>
            </a:endParaRPr>
          </a:p>
          <a:p>
            <a:pPr indent="-266700" lvl="0" marL="285750" marR="0" rtl="0" algn="just">
              <a:lnSpc>
                <a:spcPct val="150000"/>
              </a:lnSpc>
              <a:spcBef>
                <a:spcPts val="0"/>
              </a:spcBef>
              <a:spcAft>
                <a:spcPts val="0"/>
              </a:spcAft>
              <a:buClr>
                <a:srgbClr val="3CEFAB"/>
              </a:buClr>
              <a:buSzPts val="1500"/>
              <a:buFont typeface="Helvetica Neue"/>
              <a:buChar char="•"/>
            </a:pPr>
            <a:r>
              <a:rPr b="1" i="0" lang="es" sz="1500" u="none" cap="none" strike="noStrike">
                <a:solidFill>
                  <a:srgbClr val="000000"/>
                </a:solidFill>
                <a:latin typeface="Helvetica Neue"/>
                <a:ea typeface="Helvetica Neue"/>
                <a:cs typeface="Helvetica Neue"/>
                <a:sym typeface="Helvetica Neue"/>
              </a:rPr>
              <a:t>Base de Datos no Relacionales – No SQL</a:t>
            </a:r>
            <a:endParaRPr i="0" sz="1500" u="none" cap="none" strike="noStrike">
              <a:solidFill>
                <a:srgbClr val="000000"/>
              </a:solidFill>
              <a:latin typeface="Helvetica Neue"/>
              <a:ea typeface="Helvetica Neue"/>
              <a:cs typeface="Helvetica Neue"/>
              <a:sym typeface="Helvetica Neue"/>
            </a:endParaRPr>
          </a:p>
        </p:txBody>
      </p:sp>
      <p:pic>
        <p:nvPicPr>
          <p:cNvPr id="197" name="Google Shape;197;p25"/>
          <p:cNvPicPr preferRelativeResize="0"/>
          <p:nvPr/>
        </p:nvPicPr>
        <p:blipFill>
          <a:blip r:embed="rId4">
            <a:alphaModFix/>
          </a:blip>
          <a:stretch>
            <a:fillRect/>
          </a:stretch>
        </p:blipFill>
        <p:spPr>
          <a:xfrm>
            <a:off x="7989875" y="39225"/>
            <a:ext cx="878700" cy="878700"/>
          </a:xfrm>
          <a:prstGeom prst="rect">
            <a:avLst/>
          </a:prstGeom>
          <a:noFill/>
          <a:ln>
            <a:noFill/>
          </a:ln>
        </p:spPr>
      </p:pic>
      <p:pic>
        <p:nvPicPr>
          <p:cNvPr id="198" name="Google Shape;198;p25"/>
          <p:cNvPicPr preferRelativeResize="0"/>
          <p:nvPr/>
        </p:nvPicPr>
        <p:blipFill>
          <a:blip r:embed="rId5">
            <a:alphaModFix/>
          </a:blip>
          <a:stretch>
            <a:fillRect/>
          </a:stretch>
        </p:blipFill>
        <p:spPr>
          <a:xfrm>
            <a:off x="4626050" y="3283900"/>
            <a:ext cx="2042100" cy="1660451"/>
          </a:xfrm>
          <a:prstGeom prst="rect">
            <a:avLst/>
          </a:prstGeom>
          <a:noFill/>
          <a:ln>
            <a:noFill/>
          </a:ln>
        </p:spPr>
      </p:pic>
      <p:pic>
        <p:nvPicPr>
          <p:cNvPr id="199" name="Google Shape;199;p25"/>
          <p:cNvPicPr preferRelativeResize="0"/>
          <p:nvPr/>
        </p:nvPicPr>
        <p:blipFill>
          <a:blip r:embed="rId6">
            <a:alphaModFix/>
          </a:blip>
          <a:stretch>
            <a:fillRect/>
          </a:stretch>
        </p:blipFill>
        <p:spPr>
          <a:xfrm>
            <a:off x="2184325" y="3391150"/>
            <a:ext cx="1752350" cy="175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03" name="Shape 203"/>
        <p:cNvGrpSpPr/>
        <p:nvPr/>
      </p:nvGrpSpPr>
      <p:grpSpPr>
        <a:xfrm>
          <a:off x="0" y="0"/>
          <a:ext cx="0" cy="0"/>
          <a:chOff x="0" y="0"/>
          <a:chExt cx="0" cy="0"/>
        </a:xfrm>
      </p:grpSpPr>
      <p:sp>
        <p:nvSpPr>
          <p:cNvPr id="204" name="Google Shape;204;p2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TECNOLOGÍAS DE BASES DATOS RELACIONALES</a:t>
            </a:r>
            <a:endParaRPr i="1" sz="3600">
              <a:latin typeface="Anton"/>
              <a:ea typeface="Anton"/>
              <a:cs typeface="Anton"/>
              <a:sym typeface="Anton"/>
            </a:endParaRPr>
          </a:p>
        </p:txBody>
      </p:sp>
      <p:pic>
        <p:nvPicPr>
          <p:cNvPr id="205" name="Google Shape;205;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1" name="Google Shape;211;p27"/>
          <p:cNvSpPr txBox="1"/>
          <p:nvPr/>
        </p:nvSpPr>
        <p:spPr>
          <a:xfrm>
            <a:off x="0" y="252825"/>
            <a:ext cx="7514100" cy="4311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u="none" cap="none" strike="noStrike">
                <a:solidFill>
                  <a:srgbClr val="000000"/>
                </a:solidFill>
                <a:latin typeface="Helvetica Neue Light"/>
                <a:ea typeface="Helvetica Neue Light"/>
                <a:cs typeface="Helvetica Neue Light"/>
                <a:sym typeface="Helvetica Neue Light"/>
              </a:rPr>
              <a:t>Relacionales</a:t>
            </a:r>
            <a:endParaRPr sz="1700" u="none" cap="none" strike="noStrike">
              <a:solidFill>
                <a:srgbClr val="000000"/>
              </a:solidFill>
              <a:latin typeface="Helvetica Neue Light"/>
              <a:ea typeface="Helvetica Neue Light"/>
              <a:cs typeface="Helvetica Neue Light"/>
              <a:sym typeface="Helvetica Neue Light"/>
            </a:endParaRPr>
          </a:p>
        </p:txBody>
      </p:sp>
      <p:sp>
        <p:nvSpPr>
          <p:cNvPr id="212" name="Google Shape;212;p27"/>
          <p:cNvSpPr txBox="1"/>
          <p:nvPr/>
        </p:nvSpPr>
        <p:spPr>
          <a:xfrm>
            <a:off x="449425" y="773750"/>
            <a:ext cx="3155100" cy="25974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a:latin typeface="Helvetica Neue Light"/>
                <a:ea typeface="Helvetica Neue Light"/>
                <a:cs typeface="Helvetica Neue Light"/>
                <a:sym typeface="Helvetica Neue Light"/>
              </a:rPr>
              <a:t>Responden al</a:t>
            </a:r>
            <a:r>
              <a:rPr i="0" lang="es" u="none" cap="none" strike="noStrike">
                <a:solidFill>
                  <a:srgbClr val="000000"/>
                </a:solidFill>
                <a:latin typeface="Helvetica Neue"/>
                <a:ea typeface="Helvetica Neue"/>
                <a:cs typeface="Helvetica Neue"/>
                <a:sym typeface="Helvetica Neue"/>
              </a:rPr>
              <a:t> </a:t>
            </a:r>
            <a:r>
              <a:rPr b="1" lang="es" u="none" cap="none" strike="noStrike">
                <a:solidFill>
                  <a:srgbClr val="000000"/>
                </a:solidFill>
                <a:latin typeface="Helvetica Neue"/>
                <a:ea typeface="Helvetica Neue"/>
                <a:cs typeface="Helvetica Neue"/>
                <a:sym typeface="Helvetica Neue"/>
              </a:rPr>
              <a:t>Modelo de Datos relacional propuesto por Edward Frank Codd en 1970</a:t>
            </a:r>
            <a:r>
              <a:rPr i="0" lang="es" u="none" cap="none" strike="noStrike">
                <a:solidFill>
                  <a:srgbClr val="000000"/>
                </a:solidFill>
                <a:latin typeface="Helvetica Neue"/>
                <a:ea typeface="Helvetica Neue"/>
                <a:cs typeface="Helvetica Neue"/>
                <a:sym typeface="Helvetica Neue"/>
              </a:rPr>
              <a:t>, </a:t>
            </a:r>
            <a:r>
              <a:rPr lang="es">
                <a:latin typeface="Helvetica Neue Light"/>
                <a:ea typeface="Helvetica Neue Light"/>
                <a:cs typeface="Helvetica Neue Light"/>
                <a:sym typeface="Helvetica Neue Light"/>
              </a:rPr>
              <a:t>tal cual como podemos observar en la siguiente imagen:</a:t>
            </a:r>
            <a:endParaRPr i="0" sz="1200" u="none" cap="none" strike="noStrike">
              <a:solidFill>
                <a:srgbClr val="000000"/>
              </a:solidFill>
              <a:latin typeface="Helvetica Neue"/>
              <a:ea typeface="Helvetica Neue"/>
              <a:cs typeface="Helvetica Neue"/>
              <a:sym typeface="Helvetica Neue"/>
            </a:endParaRPr>
          </a:p>
        </p:txBody>
      </p:sp>
      <p:pic>
        <p:nvPicPr>
          <p:cNvPr id="213" name="Google Shape;213;p27"/>
          <p:cNvPicPr preferRelativeResize="0"/>
          <p:nvPr/>
        </p:nvPicPr>
        <p:blipFill rotWithShape="1">
          <a:blip r:embed="rId4">
            <a:alphaModFix/>
          </a:blip>
          <a:srcRect b="0" l="0" r="0" t="0"/>
          <a:stretch/>
        </p:blipFill>
        <p:spPr>
          <a:xfrm>
            <a:off x="3804700" y="684890"/>
            <a:ext cx="5057631" cy="3330765"/>
          </a:xfrm>
          <a:prstGeom prst="rect">
            <a:avLst/>
          </a:prstGeom>
          <a:noFill/>
          <a:ln>
            <a:noFill/>
          </a:ln>
        </p:spPr>
      </p:pic>
      <p:pic>
        <p:nvPicPr>
          <p:cNvPr id="214" name="Google Shape;214;p27"/>
          <p:cNvPicPr preferRelativeResize="0"/>
          <p:nvPr/>
        </p:nvPicPr>
        <p:blipFill>
          <a:blip r:embed="rId5">
            <a:alphaModFix/>
          </a:blip>
          <a:stretch>
            <a:fillRect/>
          </a:stretch>
        </p:blipFill>
        <p:spPr>
          <a:xfrm>
            <a:off x="8054900" y="29025"/>
            <a:ext cx="878700" cy="878700"/>
          </a:xfrm>
          <a:prstGeom prst="rect">
            <a:avLst/>
          </a:prstGeom>
          <a:noFill/>
          <a:ln>
            <a:noFill/>
          </a:ln>
        </p:spPr>
      </p:pic>
      <p:pic>
        <p:nvPicPr>
          <p:cNvPr id="215" name="Google Shape;215;p27"/>
          <p:cNvPicPr preferRelativeResize="0"/>
          <p:nvPr/>
        </p:nvPicPr>
        <p:blipFill>
          <a:blip r:embed="rId6">
            <a:alphaModFix/>
          </a:blip>
          <a:stretch>
            <a:fillRect/>
          </a:stretch>
        </p:blipFill>
        <p:spPr>
          <a:xfrm>
            <a:off x="1197075" y="3305625"/>
            <a:ext cx="4000500" cy="179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1" name="Google Shape;221;p28"/>
          <p:cNvSpPr txBox="1"/>
          <p:nvPr/>
        </p:nvSpPr>
        <p:spPr>
          <a:xfrm>
            <a:off x="0" y="428753"/>
            <a:ext cx="7841400" cy="403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Microsoft SQL Server</a:t>
            </a:r>
            <a:endParaRPr sz="1700">
              <a:latin typeface="Helvetica Neue Light"/>
              <a:ea typeface="Helvetica Neue Light"/>
              <a:cs typeface="Helvetica Neue Light"/>
              <a:sym typeface="Helvetica Neue Light"/>
            </a:endParaRPr>
          </a:p>
        </p:txBody>
      </p:sp>
      <p:pic>
        <p:nvPicPr>
          <p:cNvPr descr="SQL Server Express: copia de seguridad, características, ediciones  comparativas" id="222" name="Google Shape;222;p28"/>
          <p:cNvPicPr preferRelativeResize="0"/>
          <p:nvPr/>
        </p:nvPicPr>
        <p:blipFill rotWithShape="1">
          <a:blip r:embed="rId4">
            <a:alphaModFix/>
          </a:blip>
          <a:srcRect b="0" l="0" r="0" t="0"/>
          <a:stretch/>
        </p:blipFill>
        <p:spPr>
          <a:xfrm>
            <a:off x="5786726" y="2041874"/>
            <a:ext cx="2692544" cy="1408426"/>
          </a:xfrm>
          <a:prstGeom prst="rect">
            <a:avLst/>
          </a:prstGeom>
          <a:noFill/>
          <a:ln>
            <a:noFill/>
          </a:ln>
        </p:spPr>
      </p:pic>
      <p:sp>
        <p:nvSpPr>
          <p:cNvPr id="223" name="Google Shape;223;p28"/>
          <p:cNvSpPr txBox="1"/>
          <p:nvPr/>
        </p:nvSpPr>
        <p:spPr>
          <a:xfrm>
            <a:off x="551286" y="1364300"/>
            <a:ext cx="4724400" cy="2447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sz="1800">
                <a:latin typeface="Helvetica Neue Light"/>
                <a:ea typeface="Helvetica Neue Light"/>
                <a:cs typeface="Helvetica Neue Light"/>
                <a:sym typeface="Helvetica Neue Light"/>
              </a:rPr>
              <a:t>E</a:t>
            </a:r>
            <a:r>
              <a:rPr lang="es" sz="1800">
                <a:latin typeface="Helvetica Neue Light"/>
                <a:ea typeface="Helvetica Neue Light"/>
                <a:cs typeface="Helvetica Neue Light"/>
                <a:sym typeface="Helvetica Neue Light"/>
              </a:rPr>
              <a:t>s un sistema de gestión de bases de datos relacionales (RDBMS) que admite una amplia variedad de aplicaciones de procesamiento de transacciones, inteligencia empresarial y análisis en entornos informáticos corporativos. </a:t>
            </a:r>
            <a:endParaRPr i="0" sz="1800" u="none" cap="none" strike="noStrike">
              <a:solidFill>
                <a:srgbClr val="000000"/>
              </a:solidFill>
              <a:latin typeface="Helvetica Neue"/>
              <a:ea typeface="Helvetica Neue"/>
              <a:cs typeface="Helvetica Neue"/>
              <a:sym typeface="Helvetica Neue"/>
            </a:endParaRPr>
          </a:p>
        </p:txBody>
      </p:sp>
      <p:pic>
        <p:nvPicPr>
          <p:cNvPr id="224" name="Google Shape;224;p28"/>
          <p:cNvPicPr preferRelativeResize="0"/>
          <p:nvPr/>
        </p:nvPicPr>
        <p:blipFill>
          <a:blip r:embed="rId5">
            <a:alphaModFix/>
          </a:blip>
          <a:stretch>
            <a:fillRect/>
          </a:stretch>
        </p:blipFill>
        <p:spPr>
          <a:xfrm>
            <a:off x="8168150" y="191300"/>
            <a:ext cx="878700" cy="87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0" name="Google Shape;230;p29"/>
          <p:cNvSpPr txBox="1"/>
          <p:nvPr/>
        </p:nvSpPr>
        <p:spPr>
          <a:xfrm>
            <a:off x="4030059" y="1197137"/>
            <a:ext cx="47244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sz="1800">
                <a:latin typeface="Helvetica Neue"/>
                <a:ea typeface="Helvetica Neue"/>
                <a:cs typeface="Helvetica Neue"/>
                <a:sym typeface="Helvetica Neue"/>
              </a:rPr>
              <a:t>E</a:t>
            </a:r>
            <a:r>
              <a:rPr lang="es" sz="1800">
                <a:latin typeface="Helvetica Neue Light"/>
                <a:ea typeface="Helvetica Neue Light"/>
                <a:cs typeface="Helvetica Neue Light"/>
                <a:sym typeface="Helvetica Neue Light"/>
              </a:rPr>
              <a:t>s </a:t>
            </a:r>
            <a:r>
              <a:rPr lang="es" sz="1800">
                <a:latin typeface="Helvetica Neue Light"/>
                <a:ea typeface="Helvetica Neue Light"/>
                <a:cs typeface="Helvetica Neue Light"/>
                <a:sym typeface="Helvetica Neue Light"/>
              </a:rPr>
              <a:t>un sistema de gestión de bases de datos relacional, desarrollado bajo una licencia dual: Licencia pública general / Licencia Comercial por Oracle Corporation. A su vez también, es una de las bases de datos más populares en general junto a Oracle y SQL Server. </a:t>
            </a:r>
            <a:endParaRPr i="0" sz="1800" u="none" cap="none" strike="noStrike">
              <a:solidFill>
                <a:srgbClr val="000000"/>
              </a:solidFill>
              <a:latin typeface="Helvetica Neue"/>
              <a:ea typeface="Helvetica Neue"/>
              <a:cs typeface="Helvetica Neue"/>
              <a:sym typeface="Helvetica Neue"/>
            </a:endParaRPr>
          </a:p>
        </p:txBody>
      </p:sp>
      <p:pic>
        <p:nvPicPr>
          <p:cNvPr descr="My SQL | DTyOC" id="231" name="Google Shape;231;p29"/>
          <p:cNvPicPr preferRelativeResize="0"/>
          <p:nvPr/>
        </p:nvPicPr>
        <p:blipFill rotWithShape="1">
          <a:blip r:embed="rId4">
            <a:alphaModFix/>
          </a:blip>
          <a:srcRect b="0" l="0" r="0" t="0"/>
          <a:stretch/>
        </p:blipFill>
        <p:spPr>
          <a:xfrm>
            <a:off x="632990" y="1768233"/>
            <a:ext cx="2814361" cy="1250827"/>
          </a:xfrm>
          <a:prstGeom prst="rect">
            <a:avLst/>
          </a:prstGeom>
          <a:noFill/>
          <a:ln>
            <a:noFill/>
          </a:ln>
        </p:spPr>
      </p:pic>
      <p:pic>
        <p:nvPicPr>
          <p:cNvPr id="232" name="Google Shape;232;p29"/>
          <p:cNvPicPr preferRelativeResize="0"/>
          <p:nvPr/>
        </p:nvPicPr>
        <p:blipFill>
          <a:blip r:embed="rId5">
            <a:alphaModFix/>
          </a:blip>
          <a:stretch>
            <a:fillRect/>
          </a:stretch>
        </p:blipFill>
        <p:spPr>
          <a:xfrm>
            <a:off x="8020425" y="248525"/>
            <a:ext cx="878700" cy="878700"/>
          </a:xfrm>
          <a:prstGeom prst="rect">
            <a:avLst/>
          </a:prstGeom>
          <a:noFill/>
          <a:ln>
            <a:noFill/>
          </a:ln>
        </p:spPr>
      </p:pic>
      <p:sp>
        <p:nvSpPr>
          <p:cNvPr id="233" name="Google Shape;233;p29"/>
          <p:cNvSpPr txBox="1"/>
          <p:nvPr/>
        </p:nvSpPr>
        <p:spPr>
          <a:xfrm>
            <a:off x="0" y="428753"/>
            <a:ext cx="7841400" cy="403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MySQL</a:t>
            </a:r>
            <a:endParaRPr sz="17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9" name="Google Shape;239;p30"/>
          <p:cNvSpPr txBox="1"/>
          <p:nvPr/>
        </p:nvSpPr>
        <p:spPr>
          <a:xfrm>
            <a:off x="677859" y="1626925"/>
            <a:ext cx="42363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sz="1800">
                <a:latin typeface="Helvetica Neue Light"/>
                <a:ea typeface="Helvetica Neue Light"/>
                <a:cs typeface="Helvetica Neue Light"/>
                <a:sym typeface="Helvetica Neue Light"/>
              </a:rPr>
              <a:t>E</a:t>
            </a:r>
            <a:r>
              <a:rPr lang="es" sz="1800">
                <a:latin typeface="Helvetica Neue Light"/>
                <a:ea typeface="Helvetica Neue Light"/>
                <a:cs typeface="Helvetica Neue Light"/>
                <a:sym typeface="Helvetica Neue Light"/>
              </a:rPr>
              <a:t>s un sistema gestor de bases de datos relacionales, orientado a objetos, multiplataforma y open source. Está desarrollado desde 1996 por la comunidad de SGBD POSGRES.</a:t>
            </a:r>
            <a:endParaRPr i="0" sz="1800" u="none" cap="none" strike="noStrike">
              <a:solidFill>
                <a:srgbClr val="000000"/>
              </a:solidFill>
              <a:latin typeface="Helvetica Neue"/>
              <a:ea typeface="Helvetica Neue"/>
              <a:cs typeface="Helvetica Neue"/>
              <a:sym typeface="Helvetica Neue"/>
            </a:endParaRPr>
          </a:p>
        </p:txBody>
      </p:sp>
      <p:pic>
        <p:nvPicPr>
          <p:cNvPr descr="Wal-e, backup continuo en postgresql | Blog" id="240" name="Google Shape;240;p30"/>
          <p:cNvPicPr preferRelativeResize="0"/>
          <p:nvPr/>
        </p:nvPicPr>
        <p:blipFill rotWithShape="1">
          <a:blip r:embed="rId4">
            <a:alphaModFix/>
          </a:blip>
          <a:srcRect b="0" l="0" r="0" t="0"/>
          <a:stretch/>
        </p:blipFill>
        <p:spPr>
          <a:xfrm>
            <a:off x="5282214" y="1807879"/>
            <a:ext cx="3472237" cy="1593814"/>
          </a:xfrm>
          <a:prstGeom prst="rect">
            <a:avLst/>
          </a:prstGeom>
          <a:noFill/>
          <a:ln>
            <a:noFill/>
          </a:ln>
        </p:spPr>
      </p:pic>
      <p:sp>
        <p:nvSpPr>
          <p:cNvPr id="241" name="Google Shape;241;p30"/>
          <p:cNvSpPr txBox="1"/>
          <p:nvPr/>
        </p:nvSpPr>
        <p:spPr>
          <a:xfrm>
            <a:off x="825572" y="4082350"/>
            <a:ext cx="7835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1" lang="es" sz="1600" u="sng" cap="none" strike="noStrike">
                <a:solidFill>
                  <a:srgbClr val="000000"/>
                </a:solidFill>
                <a:latin typeface="Helvetica Neue"/>
                <a:ea typeface="Helvetica Neue"/>
                <a:cs typeface="Helvetica Neue"/>
                <a:sym typeface="Helvetica Neue"/>
              </a:rPr>
              <a:t>Otras</a:t>
            </a:r>
            <a:r>
              <a:rPr i="1" lang="es" sz="1600" u="none" cap="none" strike="noStrike">
                <a:solidFill>
                  <a:srgbClr val="000000"/>
                </a:solidFill>
                <a:latin typeface="Helvetica Neue"/>
                <a:ea typeface="Helvetica Neue"/>
                <a:cs typeface="Helvetica Neue"/>
                <a:sym typeface="Helvetica Neue"/>
              </a:rPr>
              <a:t>: Oracle Database, IMB DB2, Access, SQL Cloud y más!</a:t>
            </a:r>
            <a:endParaRPr i="1" sz="1600" u="none" cap="none" strike="noStrike">
              <a:solidFill>
                <a:srgbClr val="000000"/>
              </a:solidFill>
              <a:latin typeface="Helvetica Neue"/>
              <a:ea typeface="Helvetica Neue"/>
              <a:cs typeface="Helvetica Neue"/>
              <a:sym typeface="Helvetica Neue"/>
            </a:endParaRPr>
          </a:p>
        </p:txBody>
      </p:sp>
      <p:sp>
        <p:nvSpPr>
          <p:cNvPr id="242" name="Google Shape;242;p30"/>
          <p:cNvSpPr txBox="1"/>
          <p:nvPr/>
        </p:nvSpPr>
        <p:spPr>
          <a:xfrm>
            <a:off x="5606249" y="325239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243" name="Google Shape;243;p30"/>
          <p:cNvPicPr preferRelativeResize="0"/>
          <p:nvPr/>
        </p:nvPicPr>
        <p:blipFill>
          <a:blip r:embed="rId5">
            <a:alphaModFix/>
          </a:blip>
          <a:stretch>
            <a:fillRect/>
          </a:stretch>
        </p:blipFill>
        <p:spPr>
          <a:xfrm>
            <a:off x="8020425" y="248525"/>
            <a:ext cx="878700" cy="878700"/>
          </a:xfrm>
          <a:prstGeom prst="rect">
            <a:avLst/>
          </a:prstGeom>
          <a:noFill/>
          <a:ln>
            <a:noFill/>
          </a:ln>
        </p:spPr>
      </p:pic>
      <p:sp>
        <p:nvSpPr>
          <p:cNvPr id="244" name="Google Shape;244;p30"/>
          <p:cNvSpPr txBox="1"/>
          <p:nvPr/>
        </p:nvSpPr>
        <p:spPr>
          <a:xfrm>
            <a:off x="0" y="428753"/>
            <a:ext cx="7841400" cy="403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PostgreSQL </a:t>
            </a:r>
            <a:endParaRPr sz="1700">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8" name="Shape 248"/>
        <p:cNvGrpSpPr/>
        <p:nvPr/>
      </p:nvGrpSpPr>
      <p:grpSpPr>
        <a:xfrm>
          <a:off x="0" y="0"/>
          <a:ext cx="0" cy="0"/>
          <a:chOff x="0" y="0"/>
          <a:chExt cx="0" cy="0"/>
        </a:xfrm>
      </p:grpSpPr>
      <p:sp>
        <p:nvSpPr>
          <p:cNvPr id="249" name="Google Shape;249;p3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TECNOLOGÍAS DE BASES DATOS NO RELACIONALES</a:t>
            </a:r>
            <a:endParaRPr i="1" sz="3600">
              <a:latin typeface="Anton"/>
              <a:ea typeface="Anton"/>
              <a:cs typeface="Anton"/>
              <a:sym typeface="Anton"/>
            </a:endParaRPr>
          </a:p>
        </p:txBody>
      </p:sp>
      <p:pic>
        <p:nvPicPr>
          <p:cNvPr id="250" name="Google Shape;250;p3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6" name="Google Shape;256;p32"/>
          <p:cNvSpPr txBox="1"/>
          <p:nvPr/>
        </p:nvSpPr>
        <p:spPr>
          <a:xfrm>
            <a:off x="0" y="503321"/>
            <a:ext cx="7841400" cy="4044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No </a:t>
            </a:r>
            <a:r>
              <a:rPr lang="es" sz="1700">
                <a:latin typeface="Helvetica Neue Light"/>
                <a:ea typeface="Helvetica Neue Light"/>
                <a:cs typeface="Helvetica Neue Light"/>
                <a:sym typeface="Helvetica Neue Light"/>
              </a:rPr>
              <a:t>Relacionales</a:t>
            </a:r>
            <a:endParaRPr sz="1700">
              <a:latin typeface="Helvetica Neue Light"/>
              <a:ea typeface="Helvetica Neue Light"/>
              <a:cs typeface="Helvetica Neue Light"/>
              <a:sym typeface="Helvetica Neue Light"/>
            </a:endParaRPr>
          </a:p>
        </p:txBody>
      </p:sp>
      <p:sp>
        <p:nvSpPr>
          <p:cNvPr id="257" name="Google Shape;257;p32"/>
          <p:cNvSpPr txBox="1"/>
          <p:nvPr/>
        </p:nvSpPr>
        <p:spPr>
          <a:xfrm>
            <a:off x="449425" y="773750"/>
            <a:ext cx="6041700" cy="25974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sz="1800" u="none" cap="none" strike="noStrike">
                <a:solidFill>
                  <a:srgbClr val="000000"/>
                </a:solidFill>
                <a:latin typeface="Helvetica Neue"/>
                <a:ea typeface="Helvetica Neue"/>
                <a:cs typeface="Helvetica Neue"/>
                <a:sym typeface="Helvetica Neue"/>
              </a:rPr>
              <a:t>Modelo propuesto</a:t>
            </a:r>
            <a:r>
              <a:rPr lang="es" sz="1800">
                <a:latin typeface="Helvetica Neue"/>
                <a:ea typeface="Helvetica Neue"/>
                <a:cs typeface="Helvetica Neue"/>
                <a:sym typeface="Helvetica Neue"/>
              </a:rPr>
              <a:t> </a:t>
            </a:r>
            <a:r>
              <a:rPr lang="es" sz="1800" u="none" cap="none" strike="noStrike">
                <a:solidFill>
                  <a:srgbClr val="000000"/>
                </a:solidFill>
                <a:latin typeface="Helvetica Neue"/>
                <a:ea typeface="Helvetica Neue"/>
                <a:cs typeface="Helvetica Neue"/>
                <a:sym typeface="Helvetica Neue"/>
              </a:rPr>
              <a:t>por</a:t>
            </a:r>
            <a:r>
              <a:rPr b="1" lang="es" sz="1800" u="none" cap="none" strike="noStrike">
                <a:solidFill>
                  <a:srgbClr val="000000"/>
                </a:solidFill>
                <a:latin typeface="Helvetica Neue"/>
                <a:ea typeface="Helvetica Neue"/>
                <a:cs typeface="Helvetica Neue"/>
                <a:sym typeface="Helvetica Neue"/>
              </a:rPr>
              <a:t> </a:t>
            </a:r>
            <a:r>
              <a:rPr b="1" lang="es" sz="1800">
                <a:latin typeface="Helvetica Neue"/>
                <a:ea typeface="Helvetica Neue"/>
                <a:cs typeface="Helvetica Neue"/>
                <a:sym typeface="Helvetica Neue"/>
              </a:rPr>
              <a:t>Carlo Strozzi</a:t>
            </a:r>
            <a:r>
              <a:rPr b="1" lang="es" sz="1800" u="none" cap="none" strike="noStrike">
                <a:solidFill>
                  <a:srgbClr val="000000"/>
                </a:solidFill>
                <a:latin typeface="Helvetica Neue"/>
                <a:ea typeface="Helvetica Neue"/>
                <a:cs typeface="Helvetica Neue"/>
                <a:sym typeface="Helvetica Neue"/>
              </a:rPr>
              <a:t> en 19</a:t>
            </a:r>
            <a:r>
              <a:rPr b="1" lang="es" sz="1800">
                <a:latin typeface="Helvetica Neue"/>
                <a:ea typeface="Helvetica Neue"/>
                <a:cs typeface="Helvetica Neue"/>
                <a:sym typeface="Helvetica Neue"/>
              </a:rPr>
              <a:t>98</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como una base de datos "relacional" de código abierto y liviana que no usa SQL, desarrollado en principio para datos web (no estructurados) y por la necesidad de un procesamiento más rápido. </a:t>
            </a:r>
            <a:endParaRPr i="0" sz="1600" u="none" cap="none" strike="noStrike">
              <a:solidFill>
                <a:srgbClr val="000000"/>
              </a:solidFill>
              <a:latin typeface="Helvetica Neue"/>
              <a:ea typeface="Helvetica Neue"/>
              <a:cs typeface="Helvetica Neue"/>
              <a:sym typeface="Helvetica Neue"/>
            </a:endParaRPr>
          </a:p>
        </p:txBody>
      </p:sp>
      <p:pic>
        <p:nvPicPr>
          <p:cNvPr id="258" name="Google Shape;258;p32"/>
          <p:cNvPicPr preferRelativeResize="0"/>
          <p:nvPr/>
        </p:nvPicPr>
        <p:blipFill>
          <a:blip r:embed="rId4">
            <a:alphaModFix/>
          </a:blip>
          <a:stretch>
            <a:fillRect/>
          </a:stretch>
        </p:blipFill>
        <p:spPr>
          <a:xfrm>
            <a:off x="8054900" y="29025"/>
            <a:ext cx="878700" cy="878700"/>
          </a:xfrm>
          <a:prstGeom prst="rect">
            <a:avLst/>
          </a:prstGeom>
          <a:noFill/>
          <a:ln>
            <a:noFill/>
          </a:ln>
        </p:spPr>
      </p:pic>
      <p:pic>
        <p:nvPicPr>
          <p:cNvPr id="259" name="Google Shape;259;p32"/>
          <p:cNvPicPr preferRelativeResize="0"/>
          <p:nvPr/>
        </p:nvPicPr>
        <p:blipFill>
          <a:blip r:embed="rId5">
            <a:alphaModFix/>
          </a:blip>
          <a:stretch>
            <a:fillRect/>
          </a:stretch>
        </p:blipFill>
        <p:spPr>
          <a:xfrm>
            <a:off x="6680775" y="907725"/>
            <a:ext cx="1847975" cy="1996270"/>
          </a:xfrm>
          <a:prstGeom prst="rect">
            <a:avLst/>
          </a:prstGeom>
          <a:noFill/>
          <a:ln>
            <a:noFill/>
          </a:ln>
        </p:spPr>
      </p:pic>
      <p:pic>
        <p:nvPicPr>
          <p:cNvPr id="260" name="Google Shape;260;p32"/>
          <p:cNvPicPr preferRelativeResize="0"/>
          <p:nvPr/>
        </p:nvPicPr>
        <p:blipFill>
          <a:blip r:embed="rId6">
            <a:alphaModFix/>
          </a:blip>
          <a:stretch>
            <a:fillRect/>
          </a:stretch>
        </p:blipFill>
        <p:spPr>
          <a:xfrm>
            <a:off x="933975" y="3098397"/>
            <a:ext cx="6120051" cy="20451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33"/>
          <p:cNvSpPr/>
          <p:nvPr/>
        </p:nvSpPr>
        <p:spPr>
          <a:xfrm>
            <a:off x="766772" y="-7543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7" name="Google Shape;267;p33"/>
          <p:cNvSpPr txBox="1"/>
          <p:nvPr/>
        </p:nvSpPr>
        <p:spPr>
          <a:xfrm>
            <a:off x="1090136" y="235407"/>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Tecnologías de Bases de Datos  No Relacionales</a:t>
            </a:r>
            <a:endParaRPr b="0" i="1" sz="3000" u="none" cap="none" strike="noStrike">
              <a:solidFill>
                <a:srgbClr val="000000"/>
              </a:solidFill>
              <a:latin typeface="Anton"/>
              <a:ea typeface="Anton"/>
              <a:cs typeface="Anton"/>
              <a:sym typeface="Anton"/>
            </a:endParaRPr>
          </a:p>
        </p:txBody>
      </p:sp>
      <p:sp>
        <p:nvSpPr>
          <p:cNvPr id="268" name="Google Shape;268;p33"/>
          <p:cNvSpPr txBox="1"/>
          <p:nvPr/>
        </p:nvSpPr>
        <p:spPr>
          <a:xfrm>
            <a:off x="505694" y="1230389"/>
            <a:ext cx="8318400" cy="2924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i="0" lang="es" sz="1600" u="none" cap="none" strike="noStrike">
                <a:solidFill>
                  <a:srgbClr val="000000"/>
                </a:solidFill>
                <a:latin typeface="Helvetica Neue Light"/>
                <a:ea typeface="Helvetica Neue Light"/>
                <a:cs typeface="Helvetica Neue Light"/>
                <a:sym typeface="Helvetica Neue Light"/>
              </a:rPr>
              <a:t>En los últimos años, la cantidad de datos digitales que se genera el mundo se ha multiplicado. las redes sociales y el internet han potenciado muchísimo este contexto.  </a:t>
            </a:r>
            <a:endParaRPr>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i="0" lang="es" sz="1600" u="none" cap="none" strike="noStrike">
                <a:solidFill>
                  <a:srgbClr val="000000"/>
                </a:solidFill>
                <a:latin typeface="Helvetica Neue Light"/>
                <a:ea typeface="Helvetica Neue Light"/>
                <a:cs typeface="Helvetica Neue Light"/>
                <a:sym typeface="Helvetica Neue Light"/>
              </a:rPr>
              <a:t>Resulta importante mencionar, que con el surgimiento de las bases de datos relacionales las empresas encontraron el aliado perfecto para cubrir sus necesidades de almacenamiento, disponibilidad, copiado de seguridad y gestión de sus datos.  Pero debido a las tendencias actuales en lo que respecta a la gran cantidad de datos, este tipo de sistemas han comenzado a experimentar dificultades técnicas. </a:t>
            </a:r>
            <a:endParaRPr>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 name="Shape 67"/>
        <p:cNvGrpSpPr/>
        <p:nvPr/>
      </p:nvGrpSpPr>
      <p:grpSpPr>
        <a:xfrm>
          <a:off x="0" y="0"/>
          <a:ext cx="0" cy="0"/>
          <a:chOff x="0" y="0"/>
          <a:chExt cx="0" cy="0"/>
        </a:xfrm>
      </p:grpSpPr>
      <p:sp>
        <p:nvSpPr>
          <p:cNvPr id="68" name="Google Shape;68;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9" name="Google Shape;69;p16"/>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0" name="Google Shape;70;p1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2" name="Shape 272"/>
        <p:cNvGrpSpPr/>
        <p:nvPr/>
      </p:nvGrpSpPr>
      <p:grpSpPr>
        <a:xfrm>
          <a:off x="0" y="0"/>
          <a:ext cx="0" cy="0"/>
          <a:chOff x="0" y="0"/>
          <a:chExt cx="0" cy="0"/>
        </a:xfrm>
      </p:grpSpPr>
      <p:pic>
        <p:nvPicPr>
          <p:cNvPr id="273" name="Google Shape;273;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4" name="Google Shape;274;p34"/>
          <p:cNvSpPr txBox="1"/>
          <p:nvPr/>
        </p:nvSpPr>
        <p:spPr>
          <a:xfrm>
            <a:off x="537294" y="386789"/>
            <a:ext cx="8069400" cy="2447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Los datos masivos, reciben el nombre de Big Data, y el tipo de tecnología que ha surgido para </a:t>
            </a:r>
            <a:r>
              <a:rPr i="0" lang="es" sz="1800" u="none" cap="none" strike="noStrike">
                <a:solidFill>
                  <a:srgbClr val="000000"/>
                </a:solidFill>
                <a:latin typeface="Helvetica Neue"/>
                <a:ea typeface="Helvetica Neue"/>
                <a:cs typeface="Helvetica Neue"/>
                <a:sym typeface="Helvetica Neue"/>
              </a:rPr>
              <a:t>tratar de poner solución a muchos de estos problemas se conoce como</a:t>
            </a:r>
            <a:r>
              <a:rPr b="1" i="0" lang="es" sz="1800" u="none" cap="none" strike="noStrike">
                <a:solidFill>
                  <a:srgbClr val="000000"/>
                </a:solidFill>
                <a:latin typeface="Helvetica Neue"/>
                <a:ea typeface="Helvetica Neue"/>
                <a:cs typeface="Helvetica Neue"/>
                <a:sym typeface="Helvetica Neue"/>
              </a:rPr>
              <a:t> NoSQL.</a:t>
            </a:r>
            <a:endParaRPr i="0" sz="1800" u="none" cap="none" strike="noStrike">
              <a:solidFill>
                <a:srgbClr val="000000"/>
              </a:solidFill>
              <a:latin typeface="Helvetica Neue"/>
              <a:ea typeface="Helvetica Neue"/>
              <a:cs typeface="Helvetica Neue"/>
              <a:sym typeface="Helvetica Neue"/>
            </a:endParaRPr>
          </a:p>
          <a:p>
            <a:pPr indent="0" lvl="0" marL="0" marR="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Los sistemas NoSQL no solo pueden manejar datos estructurados y no estructurados, sino que también pueden procesar </a:t>
            </a:r>
            <a:r>
              <a:rPr b="1" lang="es" sz="1800">
                <a:latin typeface="Helvetica Neue"/>
                <a:ea typeface="Helvetica Neue"/>
                <a:cs typeface="Helvetica Neue"/>
                <a:sym typeface="Helvetica Neue"/>
              </a:rPr>
              <a:t>Big Data no estructurado</a:t>
            </a:r>
            <a:r>
              <a:rPr lang="es" sz="1800">
                <a:latin typeface="Helvetica Neue Light"/>
                <a:ea typeface="Helvetica Neue Light"/>
                <a:cs typeface="Helvetica Neue Light"/>
                <a:sym typeface="Helvetica Neue Light"/>
              </a:rPr>
              <a:t> rápidamente</a:t>
            </a:r>
            <a:endParaRPr b="1" sz="1800">
              <a:latin typeface="Helvetica Neue"/>
              <a:ea typeface="Helvetica Neue"/>
              <a:cs typeface="Helvetica Neue"/>
              <a:sym typeface="Helvetica Neue"/>
            </a:endParaRPr>
          </a:p>
        </p:txBody>
      </p:sp>
      <p:pic>
        <p:nvPicPr>
          <p:cNvPr id="275" name="Google Shape;275;p34"/>
          <p:cNvPicPr preferRelativeResize="0"/>
          <p:nvPr/>
        </p:nvPicPr>
        <p:blipFill>
          <a:blip r:embed="rId4">
            <a:alphaModFix/>
          </a:blip>
          <a:stretch>
            <a:fillRect/>
          </a:stretch>
        </p:blipFill>
        <p:spPr>
          <a:xfrm>
            <a:off x="735350" y="2929163"/>
            <a:ext cx="3245184" cy="1825425"/>
          </a:xfrm>
          <a:prstGeom prst="rect">
            <a:avLst/>
          </a:prstGeom>
          <a:noFill/>
          <a:ln>
            <a:noFill/>
          </a:ln>
        </p:spPr>
      </p:pic>
      <p:pic>
        <p:nvPicPr>
          <p:cNvPr id="276" name="Google Shape;276;p34"/>
          <p:cNvPicPr preferRelativeResize="0"/>
          <p:nvPr/>
        </p:nvPicPr>
        <p:blipFill>
          <a:blip r:embed="rId5">
            <a:alphaModFix/>
          </a:blip>
          <a:stretch>
            <a:fillRect/>
          </a:stretch>
        </p:blipFill>
        <p:spPr>
          <a:xfrm>
            <a:off x="4169100" y="3130612"/>
            <a:ext cx="4269923" cy="142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2" name="Google Shape;282;p35"/>
          <p:cNvPicPr preferRelativeResize="0"/>
          <p:nvPr/>
        </p:nvPicPr>
        <p:blipFill rotWithShape="1">
          <a:blip r:embed="rId4">
            <a:alphaModFix/>
          </a:blip>
          <a:srcRect b="15761" l="0" r="0" t="26525"/>
          <a:stretch/>
        </p:blipFill>
        <p:spPr>
          <a:xfrm>
            <a:off x="1956750" y="1333025"/>
            <a:ext cx="5230476" cy="3250200"/>
          </a:xfrm>
          <a:prstGeom prst="rect">
            <a:avLst/>
          </a:prstGeom>
          <a:noFill/>
          <a:ln>
            <a:noFill/>
          </a:ln>
        </p:spPr>
      </p:pic>
      <p:sp>
        <p:nvSpPr>
          <p:cNvPr id="283" name="Google Shape;283;p35"/>
          <p:cNvSpPr txBox="1"/>
          <p:nvPr/>
        </p:nvSpPr>
        <p:spPr>
          <a:xfrm>
            <a:off x="0" y="473322"/>
            <a:ext cx="7841400" cy="4311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¿Qué sucede en internet en un minuto? - Big data</a:t>
            </a:r>
            <a:endParaRPr sz="1700">
              <a:latin typeface="Helvetica Neue Light"/>
              <a:ea typeface="Helvetica Neue Light"/>
              <a:cs typeface="Helvetica Neue Light"/>
              <a:sym typeface="Helvetica Neue Light"/>
            </a:endParaRPr>
          </a:p>
        </p:txBody>
      </p:sp>
      <p:sp>
        <p:nvSpPr>
          <p:cNvPr id="284" name="Google Shape;284;p35"/>
          <p:cNvSpPr txBox="1"/>
          <p:nvPr/>
        </p:nvSpPr>
        <p:spPr>
          <a:xfrm>
            <a:off x="3072025" y="45201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1600" u="sng">
                <a:latin typeface="Helvetica Neue"/>
                <a:ea typeface="Helvetica Neue"/>
                <a:cs typeface="Helvetica Neue"/>
                <a:sym typeface="Helvetica Neue"/>
              </a:rPr>
              <a:t>Fuente:</a:t>
            </a:r>
            <a:r>
              <a:rPr i="1" lang="es" sz="1600">
                <a:latin typeface="Helvetica Neue"/>
                <a:ea typeface="Helvetica Neue"/>
                <a:cs typeface="Helvetica Neue"/>
                <a:sym typeface="Helvetica Neue"/>
              </a:rPr>
              <a:t> statista.com</a:t>
            </a:r>
            <a:endParaRPr i="1" sz="1600">
              <a:latin typeface="Helvetica Neue"/>
              <a:ea typeface="Helvetica Neue"/>
              <a:cs typeface="Helvetica Neue"/>
              <a:sym typeface="Helvetica Neue"/>
            </a:endParaRPr>
          </a:p>
        </p:txBody>
      </p:sp>
      <p:pic>
        <p:nvPicPr>
          <p:cNvPr id="285" name="Google Shape;285;p35"/>
          <p:cNvPicPr preferRelativeResize="0"/>
          <p:nvPr/>
        </p:nvPicPr>
        <p:blipFill rotWithShape="1">
          <a:blip r:embed="rId5">
            <a:alphaModFix/>
          </a:blip>
          <a:srcRect b="0" l="0" r="0" t="0"/>
          <a:stretch/>
        </p:blipFill>
        <p:spPr>
          <a:xfrm>
            <a:off x="8029850" y="221800"/>
            <a:ext cx="934150" cy="93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1" name="Google Shape;291;p36"/>
          <p:cNvSpPr txBox="1"/>
          <p:nvPr/>
        </p:nvSpPr>
        <p:spPr>
          <a:xfrm>
            <a:off x="0" y="431225"/>
            <a:ext cx="7841400" cy="3960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¿Por qué usar</a:t>
            </a:r>
            <a:r>
              <a:rPr lang="es" sz="1700">
                <a:latin typeface="Helvetica Neue Light"/>
                <a:ea typeface="Helvetica Neue Light"/>
                <a:cs typeface="Helvetica Neue Light"/>
                <a:sym typeface="Helvetica Neue Light"/>
              </a:rPr>
              <a:t> Bases de datos NoSql?</a:t>
            </a:r>
            <a:endParaRPr sz="1700">
              <a:latin typeface="Helvetica Neue Light"/>
              <a:ea typeface="Helvetica Neue Light"/>
              <a:cs typeface="Helvetica Neue Light"/>
              <a:sym typeface="Helvetica Neue Light"/>
            </a:endParaRPr>
          </a:p>
        </p:txBody>
      </p:sp>
      <p:sp>
        <p:nvSpPr>
          <p:cNvPr id="292" name="Google Shape;292;p36"/>
          <p:cNvSpPr txBox="1"/>
          <p:nvPr/>
        </p:nvSpPr>
        <p:spPr>
          <a:xfrm>
            <a:off x="765322" y="898173"/>
            <a:ext cx="8069400" cy="1785600"/>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lang="es" sz="2000">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Evitar la complejidad innecesaria</a:t>
            </a:r>
            <a:endParaRPr i="0" sz="20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s" sz="2000">
                <a:latin typeface="Helvetica Neue"/>
                <a:ea typeface="Helvetica Neue"/>
                <a:cs typeface="Helvetica Neue"/>
                <a:sym typeface="Helvetica Neue"/>
              </a:rPr>
              <a:t>👉</a:t>
            </a:r>
            <a:r>
              <a:rPr lang="es" sz="1800">
                <a:latin typeface="Helvetica Neue Light"/>
                <a:ea typeface="Helvetica Neue Light"/>
                <a:cs typeface="Helvetica Neue Light"/>
                <a:sym typeface="Helvetica Neue Light"/>
              </a:rPr>
              <a:t> Conseguir un alto rendimiento</a:t>
            </a:r>
            <a:endParaRPr sz="2000">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s" sz="2000">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Escalabilidad horizontal y hardware de bajo costo</a:t>
            </a:r>
            <a:endParaRPr sz="2000">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s" sz="2000">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Transformar la famosa frase: “One size fit’s it all”</a:t>
            </a:r>
            <a:endParaRPr i="0" sz="2000" u="none" cap="none" strike="noStrike">
              <a:solidFill>
                <a:srgbClr val="000000"/>
              </a:solidFill>
              <a:latin typeface="Helvetica Neue"/>
              <a:ea typeface="Helvetica Neue"/>
              <a:cs typeface="Helvetica Neue"/>
              <a:sym typeface="Helvetica Neue"/>
            </a:endParaRPr>
          </a:p>
        </p:txBody>
      </p:sp>
      <p:pic>
        <p:nvPicPr>
          <p:cNvPr id="293" name="Google Shape;293;p36"/>
          <p:cNvPicPr preferRelativeResize="0"/>
          <p:nvPr/>
        </p:nvPicPr>
        <p:blipFill>
          <a:blip r:embed="rId4">
            <a:alphaModFix/>
          </a:blip>
          <a:stretch>
            <a:fillRect/>
          </a:stretch>
        </p:blipFill>
        <p:spPr>
          <a:xfrm>
            <a:off x="8087575" y="117775"/>
            <a:ext cx="878700" cy="878700"/>
          </a:xfrm>
          <a:prstGeom prst="rect">
            <a:avLst/>
          </a:prstGeom>
          <a:noFill/>
          <a:ln>
            <a:noFill/>
          </a:ln>
        </p:spPr>
      </p:pic>
      <p:pic>
        <p:nvPicPr>
          <p:cNvPr id="294" name="Google Shape;294;p36"/>
          <p:cNvPicPr preferRelativeResize="0"/>
          <p:nvPr/>
        </p:nvPicPr>
        <p:blipFill>
          <a:blip r:embed="rId5">
            <a:alphaModFix/>
          </a:blip>
          <a:stretch>
            <a:fillRect/>
          </a:stretch>
        </p:blipFill>
        <p:spPr>
          <a:xfrm>
            <a:off x="1992988" y="2754725"/>
            <a:ext cx="5158026" cy="202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pic>
        <p:nvPicPr>
          <p:cNvPr id="299" name="Google Shape;299;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0" name="Google Shape;300;p37"/>
          <p:cNvSpPr txBox="1"/>
          <p:nvPr/>
        </p:nvSpPr>
        <p:spPr>
          <a:xfrm>
            <a:off x="0" y="741100"/>
            <a:ext cx="7841400" cy="3714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Ejemplo de consulta SQL</a:t>
            </a:r>
            <a:endParaRPr sz="1700">
              <a:latin typeface="Helvetica Neue Light"/>
              <a:ea typeface="Helvetica Neue Light"/>
              <a:cs typeface="Helvetica Neue Light"/>
              <a:sym typeface="Helvetica Neue Light"/>
            </a:endParaRPr>
          </a:p>
        </p:txBody>
      </p:sp>
      <p:sp>
        <p:nvSpPr>
          <p:cNvPr id="301" name="Google Shape;301;p37"/>
          <p:cNvSpPr txBox="1"/>
          <p:nvPr/>
        </p:nvSpPr>
        <p:spPr>
          <a:xfrm>
            <a:off x="1241550" y="1789800"/>
            <a:ext cx="6660900" cy="1540800"/>
          </a:xfrm>
          <a:prstGeom prst="rect">
            <a:avLst/>
          </a:prstGeom>
          <a:solidFill>
            <a:schemeClr val="dk1"/>
          </a:solid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s" sz="1300">
                <a:solidFill>
                  <a:schemeClr val="lt1"/>
                </a:solidFill>
                <a:highlight>
                  <a:schemeClr val="dk2"/>
                </a:highlight>
                <a:latin typeface="Courier New"/>
                <a:ea typeface="Courier New"/>
                <a:cs typeface="Courier New"/>
                <a:sym typeface="Courier New"/>
              </a:rPr>
              <a:t>SELECT p.FirstName, p.LastName, a.City, cd.Detail</a:t>
            </a:r>
            <a:endParaRPr sz="1300">
              <a:solidFill>
                <a:schemeClr val="lt1"/>
              </a:solidFill>
              <a:highlight>
                <a:schemeClr val="dk2"/>
              </a:highlight>
              <a:latin typeface="Courier New"/>
              <a:ea typeface="Courier New"/>
              <a:cs typeface="Courier New"/>
              <a:sym typeface="Courier New"/>
            </a:endParaRPr>
          </a:p>
          <a:p>
            <a:pPr indent="0" lvl="0" marL="457200" rtl="0" algn="just">
              <a:lnSpc>
                <a:spcPct val="115000"/>
              </a:lnSpc>
              <a:spcBef>
                <a:spcPts val="0"/>
              </a:spcBef>
              <a:spcAft>
                <a:spcPts val="0"/>
              </a:spcAft>
              <a:buNone/>
            </a:pPr>
            <a:r>
              <a:rPr lang="es" sz="1300">
                <a:solidFill>
                  <a:schemeClr val="lt1"/>
                </a:solidFill>
                <a:highlight>
                  <a:schemeClr val="dk2"/>
                </a:highlight>
                <a:latin typeface="Courier New"/>
                <a:ea typeface="Courier New"/>
                <a:cs typeface="Courier New"/>
                <a:sym typeface="Courier New"/>
              </a:rPr>
              <a:t>FROM Person p</a:t>
            </a:r>
            <a:endParaRPr sz="1300">
              <a:solidFill>
                <a:schemeClr val="lt1"/>
              </a:solidFill>
              <a:highlight>
                <a:schemeClr val="dk2"/>
              </a:highlight>
              <a:latin typeface="Courier New"/>
              <a:ea typeface="Courier New"/>
              <a:cs typeface="Courier New"/>
              <a:sym typeface="Courier New"/>
            </a:endParaRPr>
          </a:p>
          <a:p>
            <a:pPr indent="0" lvl="0" marL="457200" rtl="0" algn="just">
              <a:lnSpc>
                <a:spcPct val="115000"/>
              </a:lnSpc>
              <a:spcBef>
                <a:spcPts val="0"/>
              </a:spcBef>
              <a:spcAft>
                <a:spcPts val="0"/>
              </a:spcAft>
              <a:buNone/>
            </a:pPr>
            <a:r>
              <a:rPr lang="es" sz="1300">
                <a:solidFill>
                  <a:schemeClr val="lt1"/>
                </a:solidFill>
                <a:highlight>
                  <a:schemeClr val="dk2"/>
                </a:highlight>
                <a:latin typeface="Courier New"/>
                <a:ea typeface="Courier New"/>
                <a:cs typeface="Courier New"/>
                <a:sym typeface="Courier New"/>
              </a:rPr>
              <a:t>JOIN ContactDetail cd ON cd.PersonId = p.Id</a:t>
            </a:r>
            <a:endParaRPr sz="1300">
              <a:solidFill>
                <a:schemeClr val="lt1"/>
              </a:solidFill>
              <a:highlight>
                <a:schemeClr val="dk2"/>
              </a:highlight>
              <a:latin typeface="Courier New"/>
              <a:ea typeface="Courier New"/>
              <a:cs typeface="Courier New"/>
              <a:sym typeface="Courier New"/>
            </a:endParaRPr>
          </a:p>
          <a:p>
            <a:pPr indent="0" lvl="0" marL="457200" marR="0" rtl="0" algn="just">
              <a:lnSpc>
                <a:spcPct val="115000"/>
              </a:lnSpc>
              <a:spcBef>
                <a:spcPts val="0"/>
              </a:spcBef>
              <a:spcAft>
                <a:spcPts val="0"/>
              </a:spcAft>
              <a:buNone/>
            </a:pPr>
            <a:r>
              <a:rPr lang="es" sz="1300">
                <a:solidFill>
                  <a:schemeClr val="lt1"/>
                </a:solidFill>
                <a:highlight>
                  <a:schemeClr val="dk2"/>
                </a:highlight>
                <a:latin typeface="Courier New"/>
                <a:ea typeface="Courier New"/>
                <a:cs typeface="Courier New"/>
                <a:sym typeface="Courier New"/>
              </a:rPr>
              <a:t>JOIN ContactDetailType cdt ON </a:t>
            </a:r>
            <a:r>
              <a:rPr lang="es" sz="700">
                <a:solidFill>
                  <a:schemeClr val="lt1"/>
                </a:solidFill>
                <a:highlight>
                  <a:schemeClr val="dk2"/>
                </a:highlight>
                <a:latin typeface="Courier New"/>
                <a:ea typeface="Courier New"/>
                <a:cs typeface="Courier New"/>
                <a:sym typeface="Courier New"/>
              </a:rPr>
              <a:t>cdt</a:t>
            </a:r>
            <a:r>
              <a:rPr lang="es" sz="1300">
                <a:solidFill>
                  <a:schemeClr val="lt1"/>
                </a:solidFill>
                <a:highlight>
                  <a:schemeClr val="dk2"/>
                </a:highlight>
                <a:latin typeface="Courier New"/>
                <a:ea typeface="Courier New"/>
                <a:cs typeface="Courier New"/>
                <a:sym typeface="Courier New"/>
              </a:rPr>
              <a:t>.Id = cd.TypeId</a:t>
            </a:r>
            <a:endParaRPr sz="1300">
              <a:solidFill>
                <a:schemeClr val="lt1"/>
              </a:solidFill>
              <a:highlight>
                <a:schemeClr val="dk2"/>
              </a:highlight>
              <a:latin typeface="Courier New"/>
              <a:ea typeface="Courier New"/>
              <a:cs typeface="Courier New"/>
              <a:sym typeface="Courier New"/>
            </a:endParaRPr>
          </a:p>
          <a:p>
            <a:pPr indent="0" lvl="0" marL="457200" rtl="0" algn="just">
              <a:lnSpc>
                <a:spcPct val="115000"/>
              </a:lnSpc>
              <a:spcBef>
                <a:spcPts val="0"/>
              </a:spcBef>
              <a:spcAft>
                <a:spcPts val="0"/>
              </a:spcAft>
              <a:buNone/>
            </a:pPr>
            <a:r>
              <a:rPr lang="es" sz="1300">
                <a:solidFill>
                  <a:schemeClr val="lt1"/>
                </a:solidFill>
                <a:highlight>
                  <a:schemeClr val="dk2"/>
                </a:highlight>
                <a:latin typeface="Courier New"/>
                <a:ea typeface="Courier New"/>
                <a:cs typeface="Courier New"/>
                <a:sym typeface="Courier New"/>
              </a:rPr>
              <a:t>JOIN Address a ON a.PersonId = p.Id</a:t>
            </a:r>
            <a:endParaRPr sz="1100">
              <a:latin typeface="Courier New"/>
              <a:ea typeface="Courier New"/>
              <a:cs typeface="Courier New"/>
              <a:sym typeface="Courier New"/>
            </a:endParaRPr>
          </a:p>
        </p:txBody>
      </p:sp>
      <p:pic>
        <p:nvPicPr>
          <p:cNvPr id="302" name="Google Shape;302;p37"/>
          <p:cNvPicPr preferRelativeResize="0"/>
          <p:nvPr/>
        </p:nvPicPr>
        <p:blipFill rotWithShape="1">
          <a:blip r:embed="rId4">
            <a:alphaModFix/>
          </a:blip>
          <a:srcRect b="0" l="0" r="0" t="0"/>
          <a:stretch/>
        </p:blipFill>
        <p:spPr>
          <a:xfrm>
            <a:off x="8185900" y="174625"/>
            <a:ext cx="803650" cy="80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pic>
        <p:nvPicPr>
          <p:cNvPr id="307" name="Google Shape;307;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8" name="Google Shape;308;p38"/>
          <p:cNvSpPr txBox="1"/>
          <p:nvPr/>
        </p:nvSpPr>
        <p:spPr>
          <a:xfrm>
            <a:off x="0" y="506725"/>
            <a:ext cx="7841400" cy="4044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Ejemplo de consulta No SQL</a:t>
            </a:r>
            <a:endParaRPr sz="1700">
              <a:latin typeface="Helvetica Neue Light"/>
              <a:ea typeface="Helvetica Neue Light"/>
              <a:cs typeface="Helvetica Neue Light"/>
              <a:sym typeface="Helvetica Neue Light"/>
            </a:endParaRPr>
          </a:p>
        </p:txBody>
      </p:sp>
      <p:sp>
        <p:nvSpPr>
          <p:cNvPr id="309" name="Google Shape;309;p38"/>
          <p:cNvSpPr txBox="1"/>
          <p:nvPr/>
        </p:nvSpPr>
        <p:spPr>
          <a:xfrm>
            <a:off x="1241575" y="1121973"/>
            <a:ext cx="6660900" cy="3537600"/>
          </a:xfrm>
          <a:prstGeom prst="rect">
            <a:avLst/>
          </a:prstGeom>
          <a:solidFill>
            <a:schemeClr val="dk1"/>
          </a:solid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t>
            </a:r>
            <a:endParaRPr sz="1000">
              <a:solidFill>
                <a:schemeClr val="lt1"/>
              </a:solidFill>
              <a:highlight>
                <a:schemeClr val="dk2"/>
              </a:highlight>
              <a:latin typeface="Courier New"/>
              <a:ea typeface="Courier New"/>
              <a:cs typeface="Courier New"/>
              <a:sym typeface="Courier New"/>
            </a:endParaRPr>
          </a:p>
          <a:p>
            <a:pPr indent="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	“Id”: “1”,</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“firstName”: “Thomas”,</a:t>
            </a:r>
            <a:endParaRPr sz="1000">
              <a:solidFill>
                <a:schemeClr val="lt1"/>
              </a:solidFill>
              <a:highlight>
                <a:schemeClr val="dk2"/>
              </a:highlight>
              <a:latin typeface="Courier New"/>
              <a:ea typeface="Courier New"/>
              <a:cs typeface="Courier New"/>
              <a:sym typeface="Courier New"/>
            </a:endParaRPr>
          </a:p>
          <a:p>
            <a:pPr indent="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	“lastName”: “Andersen”,</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“addresses”:  [</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	{</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		“line1”: “100 Some Street”,</a:t>
            </a:r>
            <a:endParaRPr sz="1000">
              <a:solidFill>
                <a:schemeClr val="lt1"/>
              </a:solidFill>
              <a:highlight>
                <a:schemeClr val="dk2"/>
              </a:highlight>
              <a:latin typeface="Courier New"/>
              <a:ea typeface="Courier New"/>
              <a:cs typeface="Courier New"/>
              <a:sym typeface="Courier New"/>
            </a:endParaRPr>
          </a:p>
          <a:p>
            <a:pPr indent="457200" lvl="0" marL="13716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“line2”: “Unit 1”,</a:t>
            </a:r>
            <a:endParaRPr sz="1000">
              <a:solidFill>
                <a:schemeClr val="lt1"/>
              </a:solidFill>
              <a:highlight>
                <a:schemeClr val="dk2"/>
              </a:highlight>
              <a:latin typeface="Courier New"/>
              <a:ea typeface="Courier New"/>
              <a:cs typeface="Courier New"/>
              <a:sym typeface="Courier New"/>
            </a:endParaRPr>
          </a:p>
          <a:p>
            <a:pPr indent="457200" lvl="0" marL="13716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“city”: “Seattle”,</a:t>
            </a:r>
            <a:endParaRPr sz="1000">
              <a:solidFill>
                <a:schemeClr val="lt1"/>
              </a:solidFill>
              <a:highlight>
                <a:schemeClr val="dk2"/>
              </a:highlight>
              <a:latin typeface="Courier New"/>
              <a:ea typeface="Courier New"/>
              <a:cs typeface="Courier New"/>
              <a:sym typeface="Courier New"/>
            </a:endParaRPr>
          </a:p>
          <a:p>
            <a:pPr indent="457200" lvl="0" marL="13716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“state”: “WA”,</a:t>
            </a:r>
            <a:endParaRPr sz="1000">
              <a:solidFill>
                <a:schemeClr val="lt1"/>
              </a:solidFill>
              <a:highlight>
                <a:schemeClr val="dk2"/>
              </a:highlight>
              <a:latin typeface="Courier New"/>
              <a:ea typeface="Courier New"/>
              <a:cs typeface="Courier New"/>
              <a:sym typeface="Courier New"/>
            </a:endParaRPr>
          </a:p>
          <a:p>
            <a:pPr indent="457200" lvl="0" marL="13716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“zip”: “98012”</a:t>
            </a:r>
            <a:endParaRPr sz="1000">
              <a:solidFill>
                <a:schemeClr val="lt1"/>
              </a:solidFill>
              <a:highlight>
                <a:schemeClr val="dk2"/>
              </a:highlight>
              <a:latin typeface="Courier New"/>
              <a:ea typeface="Courier New"/>
              <a:cs typeface="Courier New"/>
              <a:sym typeface="Courier New"/>
            </a:endParaRPr>
          </a:p>
          <a:p>
            <a:pPr indent="0" lvl="0" marL="13716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“contactDetails”: [</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	{“email”: “thomas@anderson.com”},</a:t>
            </a:r>
            <a:endParaRPr sz="1000">
              <a:solidFill>
                <a:schemeClr val="lt1"/>
              </a:solidFill>
              <a:highlight>
                <a:schemeClr val="dk2"/>
              </a:highlight>
              <a:latin typeface="Courier New"/>
              <a:ea typeface="Courier New"/>
              <a:cs typeface="Courier New"/>
              <a:sym typeface="Courier New"/>
            </a:endParaRPr>
          </a:p>
          <a:p>
            <a:pPr indent="457200" lvl="0" marL="9144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{“phone”: “*1 555 555-5555”, “extension”: 5555},</a:t>
            </a:r>
            <a:endParaRPr sz="1000">
              <a:solidFill>
                <a:schemeClr val="lt1"/>
              </a:solidFill>
              <a:highlight>
                <a:schemeClr val="dk2"/>
              </a:highlight>
              <a:latin typeface="Courier New"/>
              <a:ea typeface="Courier New"/>
              <a:cs typeface="Courier New"/>
              <a:sym typeface="Courier New"/>
            </a:endParaRPr>
          </a:p>
          <a:p>
            <a:pPr indent="0" lvl="0" marL="91440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t>
            </a:r>
            <a:endParaRPr sz="1000">
              <a:solidFill>
                <a:schemeClr val="lt1"/>
              </a:solidFill>
              <a:highlight>
                <a:schemeClr val="dk2"/>
              </a:highlight>
              <a:latin typeface="Courier New"/>
              <a:ea typeface="Courier New"/>
              <a:cs typeface="Courier New"/>
              <a:sym typeface="Courier New"/>
            </a:endParaRPr>
          </a:p>
          <a:p>
            <a:pPr indent="457200" lvl="0" marL="0" rtl="0" algn="just">
              <a:lnSpc>
                <a:spcPct val="115000"/>
              </a:lnSpc>
              <a:spcBef>
                <a:spcPts val="0"/>
              </a:spcBef>
              <a:spcAft>
                <a:spcPts val="0"/>
              </a:spcAft>
              <a:buNone/>
            </a:pPr>
            <a:r>
              <a:rPr lang="es" sz="1000">
                <a:solidFill>
                  <a:schemeClr val="lt1"/>
                </a:solidFill>
                <a:highlight>
                  <a:schemeClr val="dk2"/>
                </a:highlight>
                <a:latin typeface="Courier New"/>
                <a:ea typeface="Courier New"/>
                <a:cs typeface="Courier New"/>
                <a:sym typeface="Courier New"/>
              </a:rPr>
              <a:t>}</a:t>
            </a:r>
            <a:endParaRPr sz="1000">
              <a:solidFill>
                <a:schemeClr val="lt1"/>
              </a:solidFill>
              <a:highlight>
                <a:schemeClr val="dk2"/>
              </a:highlight>
              <a:latin typeface="Courier New"/>
              <a:ea typeface="Courier New"/>
              <a:cs typeface="Courier New"/>
              <a:sym typeface="Courier New"/>
            </a:endParaRPr>
          </a:p>
          <a:p>
            <a:pPr indent="457200" lvl="0" marL="457200" rtl="0" algn="just">
              <a:lnSpc>
                <a:spcPct val="115000"/>
              </a:lnSpc>
              <a:spcBef>
                <a:spcPts val="0"/>
              </a:spcBef>
              <a:spcAft>
                <a:spcPts val="0"/>
              </a:spcAft>
              <a:buNone/>
            </a:pPr>
            <a:r>
              <a:t/>
            </a:r>
            <a:endParaRPr sz="1000">
              <a:solidFill>
                <a:schemeClr val="lt1"/>
              </a:solidFill>
              <a:highlight>
                <a:schemeClr val="dk2"/>
              </a:highlight>
              <a:latin typeface="Courier New"/>
              <a:ea typeface="Courier New"/>
              <a:cs typeface="Courier New"/>
              <a:sym typeface="Courier New"/>
            </a:endParaRPr>
          </a:p>
        </p:txBody>
      </p:sp>
      <p:pic>
        <p:nvPicPr>
          <p:cNvPr id="310" name="Google Shape;310;p38"/>
          <p:cNvPicPr preferRelativeResize="0"/>
          <p:nvPr/>
        </p:nvPicPr>
        <p:blipFill rotWithShape="1">
          <a:blip r:embed="rId4">
            <a:alphaModFix/>
          </a:blip>
          <a:srcRect b="0" l="0" r="0" t="0"/>
          <a:stretch/>
        </p:blipFill>
        <p:spPr>
          <a:xfrm>
            <a:off x="8253050" y="107475"/>
            <a:ext cx="803650" cy="80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MongoDB pincha en hueso: nadie acepta su nueva licencia » MuyLinux" id="316" name="Google Shape;316;p39"/>
          <p:cNvPicPr preferRelativeResize="0"/>
          <p:nvPr/>
        </p:nvPicPr>
        <p:blipFill rotWithShape="1">
          <a:blip r:embed="rId4">
            <a:alphaModFix/>
          </a:blip>
          <a:srcRect b="0" l="0" r="0" t="0"/>
          <a:stretch/>
        </p:blipFill>
        <p:spPr>
          <a:xfrm>
            <a:off x="589872" y="1051824"/>
            <a:ext cx="2636667" cy="1759951"/>
          </a:xfrm>
          <a:prstGeom prst="rect">
            <a:avLst/>
          </a:prstGeom>
          <a:noFill/>
          <a:ln cap="flat" cmpd="sng" w="9525">
            <a:solidFill>
              <a:schemeClr val="dk1"/>
            </a:solidFill>
            <a:prstDash val="solid"/>
            <a:round/>
            <a:headEnd len="sm" w="sm" type="none"/>
            <a:tailEnd len="sm" w="sm" type="none"/>
          </a:ln>
        </p:spPr>
      </p:pic>
      <p:sp>
        <p:nvSpPr>
          <p:cNvPr id="317" name="Google Shape;317;p39"/>
          <p:cNvSpPr txBox="1"/>
          <p:nvPr/>
        </p:nvSpPr>
        <p:spPr>
          <a:xfrm>
            <a:off x="3893867" y="1574474"/>
            <a:ext cx="4572000" cy="2316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 sz="1700" u="none" cap="none" strike="noStrike">
                <a:solidFill>
                  <a:srgbClr val="000000"/>
                </a:solidFill>
                <a:latin typeface="Helvetica Neue"/>
                <a:ea typeface="Helvetica Neue"/>
                <a:cs typeface="Helvetica Neue"/>
                <a:sym typeface="Helvetica Neue"/>
              </a:rPr>
              <a:t>MongoDB</a:t>
            </a:r>
            <a:r>
              <a:rPr i="0" lang="es" sz="1700" u="none" cap="none" strike="noStrike">
                <a:solidFill>
                  <a:srgbClr val="000000"/>
                </a:solidFill>
                <a:latin typeface="Helvetica Neue"/>
                <a:ea typeface="Helvetica Neue"/>
                <a:cs typeface="Helvetica Neue"/>
                <a:sym typeface="Helvetica Neue"/>
              </a:rPr>
              <a:t> </a:t>
            </a:r>
            <a:r>
              <a:rPr lang="es" sz="1700">
                <a:latin typeface="Helvetica Neue Light"/>
                <a:ea typeface="Helvetica Neue Light"/>
                <a:cs typeface="Helvetica Neue Light"/>
                <a:sym typeface="Helvetica Neue Light"/>
              </a:rPr>
              <a:t>es una base de datos orientada a </a:t>
            </a:r>
            <a:r>
              <a:rPr b="1" lang="es" sz="1700">
                <a:latin typeface="Helvetica Neue"/>
                <a:ea typeface="Helvetica Neue"/>
                <a:cs typeface="Helvetica Neue"/>
                <a:sym typeface="Helvetica Neue"/>
              </a:rPr>
              <a:t>documentos</a:t>
            </a:r>
            <a:r>
              <a:rPr lang="es" sz="1700">
                <a:latin typeface="Helvetica Neue Light"/>
                <a:ea typeface="Helvetica Neue Light"/>
                <a:cs typeface="Helvetica Neue Light"/>
                <a:sym typeface="Helvetica Neue Light"/>
              </a:rPr>
              <a:t>. Esto quiere decir que en lugar de guardar los datos en registros, guarda los datos en documentos. Estos documentos son almacenados en </a:t>
            </a:r>
            <a:r>
              <a:rPr b="1" lang="es" sz="1700">
                <a:latin typeface="Helvetica Neue"/>
                <a:ea typeface="Helvetica Neue"/>
                <a:cs typeface="Helvetica Neue"/>
                <a:sym typeface="Helvetica Neue"/>
              </a:rPr>
              <a:t>BSON</a:t>
            </a:r>
            <a:r>
              <a:rPr lang="es" sz="1700">
                <a:latin typeface="Helvetica Neue Light"/>
                <a:ea typeface="Helvetica Neue Light"/>
                <a:cs typeface="Helvetica Neue Light"/>
                <a:sym typeface="Helvetica Neue Light"/>
              </a:rPr>
              <a:t>, que es una representación binaria de </a:t>
            </a:r>
            <a:r>
              <a:rPr b="1" lang="es" sz="1700">
                <a:latin typeface="Helvetica Neue"/>
                <a:ea typeface="Helvetica Neue"/>
                <a:cs typeface="Helvetica Neue"/>
                <a:sym typeface="Helvetica Neue"/>
              </a:rPr>
              <a:t>JSON</a:t>
            </a:r>
            <a:r>
              <a:rPr lang="es" sz="1700">
                <a:latin typeface="Helvetica Neue Light"/>
                <a:ea typeface="Helvetica Neue Light"/>
                <a:cs typeface="Helvetica Neue Light"/>
                <a:sym typeface="Helvetica Neue Light"/>
              </a:rPr>
              <a:t>.</a:t>
            </a:r>
            <a:endParaRPr sz="1500">
              <a:latin typeface="Helvetica Neue"/>
              <a:ea typeface="Helvetica Neue"/>
              <a:cs typeface="Helvetica Neue"/>
              <a:sym typeface="Helvetica Neue"/>
            </a:endParaRPr>
          </a:p>
        </p:txBody>
      </p:sp>
      <p:sp>
        <p:nvSpPr>
          <p:cNvPr id="318" name="Google Shape;318;p39"/>
          <p:cNvSpPr txBox="1"/>
          <p:nvPr/>
        </p:nvSpPr>
        <p:spPr>
          <a:xfrm>
            <a:off x="905522" y="4136405"/>
            <a:ext cx="2636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sp>
        <p:nvSpPr>
          <p:cNvPr id="319" name="Google Shape;319;p39"/>
          <p:cNvSpPr txBox="1"/>
          <p:nvPr/>
        </p:nvSpPr>
        <p:spPr>
          <a:xfrm>
            <a:off x="0" y="415304"/>
            <a:ext cx="7841400" cy="390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Algunas bases NoSQL </a:t>
            </a:r>
            <a:endParaRPr sz="1700">
              <a:latin typeface="Helvetica Neue Light"/>
              <a:ea typeface="Helvetica Neue Light"/>
              <a:cs typeface="Helvetica Neue Light"/>
              <a:sym typeface="Helvetica Neue Light"/>
            </a:endParaRPr>
          </a:p>
        </p:txBody>
      </p:sp>
      <p:pic>
        <p:nvPicPr>
          <p:cNvPr id="320" name="Google Shape;320;p39"/>
          <p:cNvPicPr preferRelativeResize="0"/>
          <p:nvPr/>
        </p:nvPicPr>
        <p:blipFill>
          <a:blip r:embed="rId5">
            <a:alphaModFix/>
          </a:blip>
          <a:stretch>
            <a:fillRect/>
          </a:stretch>
        </p:blipFill>
        <p:spPr>
          <a:xfrm>
            <a:off x="8020425" y="248525"/>
            <a:ext cx="878700" cy="878700"/>
          </a:xfrm>
          <a:prstGeom prst="rect">
            <a:avLst/>
          </a:prstGeom>
          <a:noFill/>
          <a:ln>
            <a:noFill/>
          </a:ln>
        </p:spPr>
      </p:pic>
      <p:pic>
        <p:nvPicPr>
          <p:cNvPr id="321" name="Google Shape;321;p39"/>
          <p:cNvPicPr preferRelativeResize="0"/>
          <p:nvPr/>
        </p:nvPicPr>
        <p:blipFill>
          <a:blip r:embed="rId6">
            <a:alphaModFix/>
          </a:blip>
          <a:stretch>
            <a:fillRect/>
          </a:stretch>
        </p:blipFill>
        <p:spPr>
          <a:xfrm>
            <a:off x="0" y="2968650"/>
            <a:ext cx="3967825" cy="2174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7" name="Google Shape;327;p40"/>
          <p:cNvSpPr txBox="1"/>
          <p:nvPr/>
        </p:nvSpPr>
        <p:spPr>
          <a:xfrm>
            <a:off x="678202" y="1679434"/>
            <a:ext cx="4804800" cy="2447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 sz="1800" u="none" cap="none" strike="noStrike">
                <a:solidFill>
                  <a:srgbClr val="000000"/>
                </a:solidFill>
                <a:latin typeface="Helvetica Neue"/>
                <a:ea typeface="Helvetica Neue"/>
                <a:cs typeface="Helvetica Neue"/>
                <a:sym typeface="Helvetica Neue"/>
              </a:rPr>
              <a:t>Apache Cassandra </a:t>
            </a:r>
            <a:r>
              <a:rPr lang="es" sz="1800">
                <a:latin typeface="Helvetica Neue Light"/>
                <a:ea typeface="Helvetica Neue Light"/>
                <a:cs typeface="Helvetica Neue Light"/>
                <a:sym typeface="Helvetica Neue Light"/>
              </a:rPr>
              <a:t>se trata de un software NoSQL distribuido y basado en un modelo de almacenamiento de </a:t>
            </a:r>
            <a:r>
              <a:rPr b="1" lang="es" sz="1800">
                <a:latin typeface="Helvetica Neue"/>
                <a:ea typeface="Helvetica Neue"/>
                <a:cs typeface="Helvetica Neue"/>
                <a:sym typeface="Helvetica Neue"/>
              </a:rPr>
              <a:t>«clave-valor»</a:t>
            </a:r>
            <a:r>
              <a:rPr lang="es" sz="1800">
                <a:latin typeface="Helvetica Neue Light"/>
                <a:ea typeface="Helvetica Neue Light"/>
                <a:cs typeface="Helvetica Neue Light"/>
                <a:sym typeface="Helvetica Neue Light"/>
              </a:rPr>
              <a:t>, de código abierto que está escrita en Java. Permite grandes volúmenes de datos en forma distribuida. </a:t>
            </a:r>
            <a:endParaRPr sz="1600">
              <a:latin typeface="Helvetica Neue"/>
              <a:ea typeface="Helvetica Neue"/>
              <a:cs typeface="Helvetica Neue"/>
              <a:sym typeface="Helvetica Neue"/>
            </a:endParaRPr>
          </a:p>
        </p:txBody>
      </p:sp>
      <p:pic>
        <p:nvPicPr>
          <p:cNvPr descr="Por qué Cassandra no es una base de datos cualquiera." id="328" name="Google Shape;328;p40"/>
          <p:cNvPicPr preferRelativeResize="0"/>
          <p:nvPr/>
        </p:nvPicPr>
        <p:blipFill rotWithShape="1">
          <a:blip r:embed="rId4">
            <a:alphaModFix/>
          </a:blip>
          <a:srcRect b="0" l="0" r="0" t="0"/>
          <a:stretch/>
        </p:blipFill>
        <p:spPr>
          <a:xfrm>
            <a:off x="6242349" y="1317552"/>
            <a:ext cx="1867650" cy="1254203"/>
          </a:xfrm>
          <a:prstGeom prst="rect">
            <a:avLst/>
          </a:prstGeom>
          <a:noFill/>
          <a:ln>
            <a:noFill/>
          </a:ln>
        </p:spPr>
      </p:pic>
      <p:sp>
        <p:nvSpPr>
          <p:cNvPr id="329" name="Google Shape;329;p40"/>
          <p:cNvSpPr txBox="1"/>
          <p:nvPr/>
        </p:nvSpPr>
        <p:spPr>
          <a:xfrm>
            <a:off x="841457" y="3283321"/>
            <a:ext cx="254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330" name="Google Shape;330;p40"/>
          <p:cNvPicPr preferRelativeResize="0"/>
          <p:nvPr/>
        </p:nvPicPr>
        <p:blipFill>
          <a:blip r:embed="rId5">
            <a:alphaModFix/>
          </a:blip>
          <a:stretch>
            <a:fillRect/>
          </a:stretch>
        </p:blipFill>
        <p:spPr>
          <a:xfrm>
            <a:off x="8210950" y="141900"/>
            <a:ext cx="878700" cy="878700"/>
          </a:xfrm>
          <a:prstGeom prst="rect">
            <a:avLst/>
          </a:prstGeom>
          <a:noFill/>
          <a:ln>
            <a:noFill/>
          </a:ln>
        </p:spPr>
      </p:pic>
      <p:sp>
        <p:nvSpPr>
          <p:cNvPr id="331" name="Google Shape;331;p40"/>
          <p:cNvSpPr txBox="1"/>
          <p:nvPr/>
        </p:nvSpPr>
        <p:spPr>
          <a:xfrm>
            <a:off x="0" y="603303"/>
            <a:ext cx="7841400" cy="4173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Algunas bases NoSQL </a:t>
            </a:r>
            <a:endParaRPr sz="1700">
              <a:latin typeface="Helvetica Neue Light"/>
              <a:ea typeface="Helvetica Neue Light"/>
              <a:cs typeface="Helvetica Neue Light"/>
              <a:sym typeface="Helvetica Neue Light"/>
            </a:endParaRPr>
          </a:p>
        </p:txBody>
      </p:sp>
      <p:pic>
        <p:nvPicPr>
          <p:cNvPr id="332" name="Google Shape;332;p40"/>
          <p:cNvPicPr preferRelativeResize="0"/>
          <p:nvPr/>
        </p:nvPicPr>
        <p:blipFill>
          <a:blip r:embed="rId6">
            <a:alphaModFix/>
          </a:blip>
          <a:stretch>
            <a:fillRect/>
          </a:stretch>
        </p:blipFill>
        <p:spPr>
          <a:xfrm>
            <a:off x="6367287" y="2702275"/>
            <a:ext cx="1617775" cy="1826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41"/>
          <p:cNvSpPr txBox="1"/>
          <p:nvPr/>
        </p:nvSpPr>
        <p:spPr>
          <a:xfrm>
            <a:off x="3905143" y="1555809"/>
            <a:ext cx="45720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 sz="1800" u="none" cap="none" strike="noStrike">
                <a:solidFill>
                  <a:srgbClr val="000000"/>
                </a:solidFill>
                <a:latin typeface="Helvetica Neue"/>
                <a:ea typeface="Helvetica Neue"/>
                <a:cs typeface="Helvetica Neue"/>
                <a:sym typeface="Helvetica Neue"/>
              </a:rPr>
              <a:t>Redis</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es un motor de base de datos en memoria, basado en el almacenamiento en tablas de hashes </a:t>
            </a:r>
            <a:r>
              <a:rPr b="1" lang="es" sz="1800">
                <a:latin typeface="Helvetica Neue"/>
                <a:ea typeface="Helvetica Neue"/>
                <a:cs typeface="Helvetica Neue"/>
                <a:sym typeface="Helvetica Neue"/>
              </a:rPr>
              <a:t>(clave/valor)</a:t>
            </a:r>
            <a:r>
              <a:rPr lang="es" sz="1800">
                <a:latin typeface="Helvetica Neue Light"/>
                <a:ea typeface="Helvetica Neue Light"/>
                <a:cs typeface="Helvetica Neue Light"/>
                <a:sym typeface="Helvetica Neue Light"/>
              </a:rPr>
              <a:t> pero que opcionalmente puede ser usada como una base de datos durable o persistente.</a:t>
            </a:r>
            <a:endParaRPr sz="1800">
              <a:latin typeface="Helvetica Neue"/>
              <a:ea typeface="Helvetica Neue"/>
              <a:cs typeface="Helvetica Neue"/>
              <a:sym typeface="Helvetica Neue"/>
            </a:endParaRPr>
          </a:p>
        </p:txBody>
      </p:sp>
      <p:pic>
        <p:nvPicPr>
          <p:cNvPr id="339" name="Google Shape;339;p41"/>
          <p:cNvPicPr preferRelativeResize="0"/>
          <p:nvPr/>
        </p:nvPicPr>
        <p:blipFill rotWithShape="1">
          <a:blip r:embed="rId4">
            <a:alphaModFix/>
          </a:blip>
          <a:srcRect b="0" l="0" r="0" t="0"/>
          <a:stretch/>
        </p:blipFill>
        <p:spPr>
          <a:xfrm>
            <a:off x="403720" y="1127219"/>
            <a:ext cx="3360198" cy="1064063"/>
          </a:xfrm>
          <a:prstGeom prst="rect">
            <a:avLst/>
          </a:prstGeom>
          <a:noFill/>
          <a:ln>
            <a:noFill/>
          </a:ln>
        </p:spPr>
      </p:pic>
      <p:sp>
        <p:nvSpPr>
          <p:cNvPr id="340" name="Google Shape;340;p41"/>
          <p:cNvSpPr txBox="1"/>
          <p:nvPr/>
        </p:nvSpPr>
        <p:spPr>
          <a:xfrm>
            <a:off x="1131903" y="2731536"/>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341" name="Google Shape;341;p41"/>
          <p:cNvPicPr preferRelativeResize="0"/>
          <p:nvPr/>
        </p:nvPicPr>
        <p:blipFill>
          <a:blip r:embed="rId5">
            <a:alphaModFix/>
          </a:blip>
          <a:stretch>
            <a:fillRect/>
          </a:stretch>
        </p:blipFill>
        <p:spPr>
          <a:xfrm>
            <a:off x="8020425" y="248525"/>
            <a:ext cx="878700" cy="878700"/>
          </a:xfrm>
          <a:prstGeom prst="rect">
            <a:avLst/>
          </a:prstGeom>
          <a:noFill/>
          <a:ln>
            <a:noFill/>
          </a:ln>
        </p:spPr>
      </p:pic>
      <p:sp>
        <p:nvSpPr>
          <p:cNvPr id="342" name="Google Shape;342;p41"/>
          <p:cNvSpPr txBox="1"/>
          <p:nvPr/>
        </p:nvSpPr>
        <p:spPr>
          <a:xfrm>
            <a:off x="0" y="576453"/>
            <a:ext cx="7841400" cy="430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Algunas bases NoSQL </a:t>
            </a:r>
            <a:endParaRPr sz="1700">
              <a:latin typeface="Helvetica Neue Light"/>
              <a:ea typeface="Helvetica Neue Light"/>
              <a:cs typeface="Helvetica Neue Light"/>
              <a:sym typeface="Helvetica Neue Light"/>
            </a:endParaRPr>
          </a:p>
        </p:txBody>
      </p:sp>
      <p:pic>
        <p:nvPicPr>
          <p:cNvPr id="343" name="Google Shape;343;p41"/>
          <p:cNvPicPr preferRelativeResize="0"/>
          <p:nvPr/>
        </p:nvPicPr>
        <p:blipFill>
          <a:blip r:embed="rId6">
            <a:alphaModFix/>
          </a:blip>
          <a:stretch>
            <a:fillRect/>
          </a:stretch>
        </p:blipFill>
        <p:spPr>
          <a:xfrm>
            <a:off x="496850" y="2252675"/>
            <a:ext cx="3216425" cy="279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9" name="Google Shape;349;p42"/>
          <p:cNvSpPr txBox="1"/>
          <p:nvPr/>
        </p:nvSpPr>
        <p:spPr>
          <a:xfrm>
            <a:off x="3986593" y="1637284"/>
            <a:ext cx="45720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 sz="1800" u="none" cap="none" strike="noStrike">
                <a:solidFill>
                  <a:srgbClr val="000000"/>
                </a:solidFill>
                <a:latin typeface="Helvetica Neue"/>
                <a:ea typeface="Helvetica Neue"/>
                <a:cs typeface="Helvetica Neue"/>
                <a:sym typeface="Helvetica Neue"/>
              </a:rPr>
              <a:t>Neo4j</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es una base de datos open-source</a:t>
            </a:r>
            <a:r>
              <a:rPr i="0" lang="es" sz="1800" u="none" cap="none" strike="noStrike">
                <a:solidFill>
                  <a:srgbClr val="000000"/>
                </a:solidFill>
                <a:latin typeface="Helvetica Neue"/>
                <a:ea typeface="Helvetica Neue"/>
                <a:cs typeface="Helvetica Neue"/>
                <a:sym typeface="Helvetica Neue"/>
              </a:rPr>
              <a:t> </a:t>
            </a:r>
            <a:r>
              <a:rPr b="1" i="0" lang="es" sz="1800" u="none" cap="none" strike="noStrike">
                <a:solidFill>
                  <a:srgbClr val="000000"/>
                </a:solidFill>
                <a:latin typeface="Helvetica Neue"/>
                <a:ea typeface="Helvetica Neue"/>
                <a:cs typeface="Helvetica Neue"/>
                <a:sym typeface="Helvetica Neue"/>
              </a:rPr>
              <a:t>orientada a grafos escrita en java</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Con este tipo de base de datos NO SQL puedo guardar información en formato de nodos y relacionales.</a:t>
            </a:r>
            <a:endParaRPr sz="1600">
              <a:latin typeface="Helvetica Neue"/>
              <a:ea typeface="Helvetica Neue"/>
              <a:cs typeface="Helvetica Neue"/>
              <a:sym typeface="Helvetica Neue"/>
            </a:endParaRPr>
          </a:p>
        </p:txBody>
      </p:sp>
      <p:pic>
        <p:nvPicPr>
          <p:cNvPr descr="Graph Database Platform | Graph Database Management System | Neo4j" id="350" name="Google Shape;350;p42"/>
          <p:cNvPicPr preferRelativeResize="0"/>
          <p:nvPr/>
        </p:nvPicPr>
        <p:blipFill rotWithShape="1">
          <a:blip r:embed="rId4">
            <a:alphaModFix/>
          </a:blip>
          <a:srcRect b="0" l="0" r="0" t="0"/>
          <a:stretch/>
        </p:blipFill>
        <p:spPr>
          <a:xfrm>
            <a:off x="592258" y="974890"/>
            <a:ext cx="2977887" cy="1641477"/>
          </a:xfrm>
          <a:prstGeom prst="rect">
            <a:avLst/>
          </a:prstGeom>
          <a:noFill/>
          <a:ln>
            <a:noFill/>
          </a:ln>
        </p:spPr>
      </p:pic>
      <p:sp>
        <p:nvSpPr>
          <p:cNvPr id="351" name="Google Shape;351;p42"/>
          <p:cNvSpPr txBox="1"/>
          <p:nvPr/>
        </p:nvSpPr>
        <p:spPr>
          <a:xfrm>
            <a:off x="2286012" y="4577341"/>
            <a:ext cx="457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s" sz="1600" u="sng" cap="none" strike="noStrike">
                <a:solidFill>
                  <a:srgbClr val="000000"/>
                </a:solidFill>
                <a:latin typeface="Helvetica Neue"/>
                <a:ea typeface="Helvetica Neue"/>
                <a:cs typeface="Helvetica Neue"/>
                <a:sym typeface="Helvetica Neue"/>
              </a:rPr>
              <a:t>Otras</a:t>
            </a:r>
            <a:r>
              <a:rPr i="1" lang="es" sz="1600" u="none" cap="none" strike="noStrike">
                <a:solidFill>
                  <a:srgbClr val="000000"/>
                </a:solidFill>
                <a:latin typeface="Helvetica Neue"/>
                <a:ea typeface="Helvetica Neue"/>
                <a:cs typeface="Helvetica Neue"/>
                <a:sym typeface="Helvetica Neue"/>
              </a:rPr>
              <a:t>: Hbase, CouchDB, No Sql Cloud y más!</a:t>
            </a:r>
            <a:endParaRPr i="1" sz="1600" u="none" cap="none" strike="noStrike">
              <a:solidFill>
                <a:srgbClr val="000000"/>
              </a:solidFill>
              <a:latin typeface="Helvetica Neue"/>
              <a:ea typeface="Helvetica Neue"/>
              <a:cs typeface="Helvetica Neue"/>
              <a:sym typeface="Helvetica Neue"/>
            </a:endParaRPr>
          </a:p>
        </p:txBody>
      </p:sp>
      <p:sp>
        <p:nvSpPr>
          <p:cNvPr id="352" name="Google Shape;352;p42"/>
          <p:cNvSpPr txBox="1"/>
          <p:nvPr/>
        </p:nvSpPr>
        <p:spPr>
          <a:xfrm>
            <a:off x="954349" y="287325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353" name="Google Shape;353;p42"/>
          <p:cNvPicPr preferRelativeResize="0"/>
          <p:nvPr/>
        </p:nvPicPr>
        <p:blipFill>
          <a:blip r:embed="rId5">
            <a:alphaModFix/>
          </a:blip>
          <a:stretch>
            <a:fillRect/>
          </a:stretch>
        </p:blipFill>
        <p:spPr>
          <a:xfrm>
            <a:off x="8020425" y="248525"/>
            <a:ext cx="878700" cy="878700"/>
          </a:xfrm>
          <a:prstGeom prst="rect">
            <a:avLst/>
          </a:prstGeom>
          <a:noFill/>
          <a:ln>
            <a:noFill/>
          </a:ln>
        </p:spPr>
      </p:pic>
      <p:sp>
        <p:nvSpPr>
          <p:cNvPr id="354" name="Google Shape;354;p42"/>
          <p:cNvSpPr txBox="1"/>
          <p:nvPr/>
        </p:nvSpPr>
        <p:spPr>
          <a:xfrm>
            <a:off x="0" y="472478"/>
            <a:ext cx="7841400" cy="430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Algunas bases NoSQL </a:t>
            </a:r>
            <a:endParaRPr sz="1700">
              <a:latin typeface="Helvetica Neue Light"/>
              <a:ea typeface="Helvetica Neue Light"/>
              <a:cs typeface="Helvetica Neue Light"/>
              <a:sym typeface="Helvetica Neue Light"/>
            </a:endParaRPr>
          </a:p>
        </p:txBody>
      </p:sp>
      <p:pic>
        <p:nvPicPr>
          <p:cNvPr id="355" name="Google Shape;355;p42"/>
          <p:cNvPicPr preferRelativeResize="0"/>
          <p:nvPr/>
        </p:nvPicPr>
        <p:blipFill>
          <a:blip r:embed="rId6">
            <a:alphaModFix/>
          </a:blip>
          <a:stretch>
            <a:fillRect/>
          </a:stretch>
        </p:blipFill>
        <p:spPr>
          <a:xfrm>
            <a:off x="80950" y="2257525"/>
            <a:ext cx="390565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9" name="Shape 359"/>
        <p:cNvGrpSpPr/>
        <p:nvPr/>
      </p:nvGrpSpPr>
      <p:grpSpPr>
        <a:xfrm>
          <a:off x="0" y="0"/>
          <a:ext cx="0" cy="0"/>
          <a:chOff x="0" y="0"/>
          <a:chExt cx="0" cy="0"/>
        </a:xfrm>
      </p:grpSpPr>
      <p:sp>
        <p:nvSpPr>
          <p:cNvPr id="360" name="Google Shape;360;p43"/>
          <p:cNvSpPr txBox="1"/>
          <p:nvPr/>
        </p:nvSpPr>
        <p:spPr>
          <a:xfrm>
            <a:off x="1384800" y="2077200"/>
            <a:ext cx="6183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VENTAJAS Y DESVENTAJAS</a:t>
            </a:r>
            <a:r>
              <a:rPr i="1" lang="es" sz="3600">
                <a:latin typeface="Anton"/>
                <a:ea typeface="Anton"/>
                <a:cs typeface="Anton"/>
                <a:sym typeface="Anton"/>
              </a:rPr>
              <a:t> BASES DE DATOS RELACIONALES Y NO RELACIONALES</a:t>
            </a:r>
            <a:endParaRPr i="1" sz="3600">
              <a:latin typeface="Anton"/>
              <a:ea typeface="Anton"/>
              <a:cs typeface="Anton"/>
              <a:sym typeface="Anton"/>
            </a:endParaRPr>
          </a:p>
        </p:txBody>
      </p:sp>
      <p:pic>
        <p:nvPicPr>
          <p:cNvPr id="361" name="Google Shape;361;p4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7"/>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900">
                <a:solidFill>
                  <a:schemeClr val="dk1"/>
                </a:solidFill>
                <a:latin typeface="Helvetica Neue Light"/>
                <a:ea typeface="Helvetica Neue Light"/>
                <a:cs typeface="Helvetica Neue Light"/>
                <a:sym typeface="Helvetica Neue Light"/>
              </a:rPr>
              <a:t>Clasificar las principales herramientas para un Científico de Datos y sus características.</a:t>
            </a:r>
            <a:endParaRPr sz="1900">
              <a:solidFill>
                <a:schemeClr val="dk1"/>
              </a:solidFill>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7" name="Google Shape;77;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000">
                <a:solidFill>
                  <a:srgbClr val="000000"/>
                </a:solidFill>
                <a:latin typeface="Anton"/>
                <a:ea typeface="Anton"/>
                <a:cs typeface="Anton"/>
                <a:sym typeface="Anton"/>
              </a:rPr>
              <a:t>OBJETIVOS </a:t>
            </a:r>
            <a:r>
              <a:rPr i="1" lang="es" sz="3000">
                <a:latin typeface="Anton"/>
                <a:ea typeface="Anton"/>
                <a:cs typeface="Anton"/>
                <a:sym typeface="Anton"/>
              </a:rPr>
              <a:t>DE LA CLASE</a:t>
            </a:r>
            <a:endParaRPr i="1" sz="3000">
              <a:latin typeface="Anton"/>
              <a:ea typeface="Anton"/>
              <a:cs typeface="Anton"/>
              <a:sym typeface="Anton"/>
            </a:endParaRPr>
          </a:p>
        </p:txBody>
      </p:sp>
      <p:pic>
        <p:nvPicPr>
          <p:cNvPr id="78" name="Google Shape;78;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7" name="Google Shape;367;p44"/>
          <p:cNvSpPr txBox="1"/>
          <p:nvPr/>
        </p:nvSpPr>
        <p:spPr>
          <a:xfrm>
            <a:off x="954349" y="287325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368" name="Google Shape;368;p44"/>
          <p:cNvPicPr preferRelativeResize="0"/>
          <p:nvPr/>
        </p:nvPicPr>
        <p:blipFill>
          <a:blip r:embed="rId4">
            <a:alphaModFix/>
          </a:blip>
          <a:stretch>
            <a:fillRect/>
          </a:stretch>
        </p:blipFill>
        <p:spPr>
          <a:xfrm>
            <a:off x="8020425" y="248525"/>
            <a:ext cx="878700" cy="878700"/>
          </a:xfrm>
          <a:prstGeom prst="rect">
            <a:avLst/>
          </a:prstGeom>
          <a:noFill/>
          <a:ln>
            <a:noFill/>
          </a:ln>
        </p:spPr>
      </p:pic>
      <p:sp>
        <p:nvSpPr>
          <p:cNvPr id="369" name="Google Shape;369;p44"/>
          <p:cNvSpPr txBox="1"/>
          <p:nvPr/>
        </p:nvSpPr>
        <p:spPr>
          <a:xfrm>
            <a:off x="0" y="392678"/>
            <a:ext cx="7841400" cy="399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Ventajas y desventajas bases SQL</a:t>
            </a:r>
            <a:endParaRPr sz="1700">
              <a:latin typeface="Helvetica Neue Light"/>
              <a:ea typeface="Helvetica Neue Light"/>
              <a:cs typeface="Helvetica Neue Light"/>
              <a:sym typeface="Helvetica Neue Light"/>
            </a:endParaRPr>
          </a:p>
        </p:txBody>
      </p:sp>
      <p:graphicFrame>
        <p:nvGraphicFramePr>
          <p:cNvPr id="370" name="Google Shape;370;p44"/>
          <p:cNvGraphicFramePr/>
          <p:nvPr/>
        </p:nvGraphicFramePr>
        <p:xfrm>
          <a:off x="510125" y="969610"/>
          <a:ext cx="3000000" cy="3000000"/>
        </p:xfrm>
        <a:graphic>
          <a:graphicData uri="http://schemas.openxmlformats.org/drawingml/2006/table">
            <a:tbl>
              <a:tblPr>
                <a:noFill/>
                <a:tableStyleId>{1E5612F1-8B6E-4EC8-ABB3-5C418E054AAE}</a:tableStyleId>
              </a:tblPr>
              <a:tblGrid>
                <a:gridCol w="4122175"/>
                <a:gridCol w="4122175"/>
              </a:tblGrid>
              <a:tr h="426150">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Ventajas</a:t>
                      </a:r>
                      <a:endParaRPr b="1" sz="1100">
                        <a:latin typeface="Helvetica Neue"/>
                        <a:ea typeface="Helvetica Neue"/>
                        <a:cs typeface="Helvetica Neue"/>
                        <a:sym typeface="Helvetica Neue"/>
                      </a:endParaRPr>
                    </a:p>
                  </a:txBody>
                  <a:tcPr marT="91425" marB="91425" marR="91425" marL="91425">
                    <a:solidFill>
                      <a:srgbClr val="EF89D2"/>
                    </a:solidFill>
                  </a:tcPr>
                </a:tc>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Desventajas</a:t>
                      </a:r>
                      <a:endParaRPr b="1" sz="1100">
                        <a:latin typeface="Helvetica Neue"/>
                        <a:ea typeface="Helvetica Neue"/>
                        <a:cs typeface="Helvetica Neue"/>
                        <a:sym typeface="Helvetica Neue"/>
                      </a:endParaRPr>
                    </a:p>
                  </a:txBody>
                  <a:tcPr marT="91425" marB="91425" marR="91425" marL="91425">
                    <a:solidFill>
                      <a:srgbClr val="EF89D2"/>
                    </a:solidFill>
                  </a:tcPr>
                </a:tc>
              </a:tr>
              <a:tr h="3837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Simplicidad del modelo:</a:t>
                      </a:r>
                      <a:r>
                        <a:rPr lang="es" sz="1100">
                          <a:latin typeface="Helvetica Neue"/>
                          <a:ea typeface="Helvetica Neue"/>
                          <a:cs typeface="Helvetica Neue"/>
                          <a:sym typeface="Helvetica Neue"/>
                        </a:rPr>
                        <a:t> Muy simple, no requiere consultas complejas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Mantenimiento: </a:t>
                      </a:r>
                      <a:r>
                        <a:rPr lang="es" sz="1100">
                          <a:latin typeface="Helvetica Neue"/>
                          <a:ea typeface="Helvetica Neue"/>
                          <a:cs typeface="Helvetica Neue"/>
                          <a:sym typeface="Helvetica Neue"/>
                        </a:rPr>
                        <a:t>dificil por acumulacion de datos en el tiempo</a:t>
                      </a:r>
                      <a:endParaRPr sz="1100">
                        <a:latin typeface="Helvetica Neue"/>
                        <a:ea typeface="Helvetica Neue"/>
                        <a:cs typeface="Helvetica Neue"/>
                        <a:sym typeface="Helvetica Neue"/>
                      </a:endParaRPr>
                    </a:p>
                  </a:txBody>
                  <a:tcPr marT="91425" marB="91425" marR="91425" marL="91425"/>
                </a:tc>
              </a:tr>
              <a:tr h="36670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Fácil</a:t>
                      </a:r>
                      <a:r>
                        <a:rPr b="1" lang="es" sz="1100">
                          <a:latin typeface="Helvetica Neue"/>
                          <a:ea typeface="Helvetica Neue"/>
                          <a:cs typeface="Helvetica Neue"/>
                          <a:sym typeface="Helvetica Neue"/>
                        </a:rPr>
                        <a:t> uso:</a:t>
                      </a:r>
                      <a:r>
                        <a:rPr lang="es" sz="1100">
                          <a:latin typeface="Helvetica Neue"/>
                          <a:ea typeface="Helvetica Neue"/>
                          <a:cs typeface="Helvetica Neue"/>
                          <a:sym typeface="Helvetica Neue"/>
                        </a:rPr>
                        <a:t> usuarios pueden acceder/recuperar fácilmente la información requerida en segundos sin caer en la complejidad.</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Costo: </a:t>
                      </a:r>
                      <a:r>
                        <a:rPr lang="es" sz="1100">
                          <a:latin typeface="Helvetica Neue"/>
                          <a:ea typeface="Helvetica Neue"/>
                          <a:cs typeface="Helvetica Neue"/>
                          <a:sym typeface="Helvetica Neue"/>
                        </a:rPr>
                        <a:t>se generan costos fijos y variables por </a:t>
                      </a:r>
                      <a:r>
                        <a:rPr lang="es" sz="1100">
                          <a:latin typeface="Helvetica Neue"/>
                          <a:ea typeface="Helvetica Neue"/>
                          <a:cs typeface="Helvetica Neue"/>
                          <a:sym typeface="Helvetica Neue"/>
                        </a:rPr>
                        <a:t>mantenimiento</a:t>
                      </a:r>
                      <a:endParaRPr sz="1100">
                        <a:latin typeface="Helvetica Neue"/>
                        <a:ea typeface="Helvetica Neue"/>
                        <a:cs typeface="Helvetica Neue"/>
                        <a:sym typeface="Helvetica Neue"/>
                      </a:endParaRPr>
                    </a:p>
                  </a:txBody>
                  <a:tcPr marT="91425" marB="91425" marR="91425" marL="91425"/>
                </a:tc>
              </a:tr>
              <a:tr h="3389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Precision: </a:t>
                      </a:r>
                      <a:r>
                        <a:rPr lang="es" sz="1100">
                          <a:latin typeface="Helvetica Neue"/>
                          <a:ea typeface="Helvetica Neue"/>
                          <a:cs typeface="Helvetica Neue"/>
                          <a:sym typeface="Helvetica Neue"/>
                        </a:rPr>
                        <a:t>bien definidas y organizadas, no duplicados. </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Almacenamiento físico: </a:t>
                      </a:r>
                      <a:r>
                        <a:rPr lang="es" sz="1100">
                          <a:latin typeface="Helvetica Neue"/>
                          <a:ea typeface="Helvetica Neue"/>
                          <a:cs typeface="Helvetica Neue"/>
                          <a:sym typeface="Helvetica Neue"/>
                        </a:rPr>
                        <a:t>requiere mucha memoria física.</a:t>
                      </a:r>
                      <a:endParaRPr sz="1100">
                        <a:latin typeface="Helvetica Neue"/>
                        <a:ea typeface="Helvetica Neue"/>
                        <a:cs typeface="Helvetica Neue"/>
                        <a:sym typeface="Helvetica Neue"/>
                      </a:endParaRPr>
                    </a:p>
                  </a:txBody>
                  <a:tcPr marT="91425" marB="91425" marR="91425" marL="91425"/>
                </a:tc>
              </a:tr>
              <a:tr h="16370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Integridad de datos: </a:t>
                      </a:r>
                      <a:r>
                        <a:rPr lang="es" sz="1100">
                          <a:latin typeface="Helvetica Neue"/>
                          <a:ea typeface="Helvetica Neue"/>
                          <a:cs typeface="Helvetica Neue"/>
                          <a:sym typeface="Helvetica Neue"/>
                        </a:rPr>
                        <a:t>brindan coherencia en todas las tablas.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Poca </a:t>
                      </a:r>
                      <a:r>
                        <a:rPr b="1" lang="es" sz="1100">
                          <a:latin typeface="Helvetica Neue"/>
                          <a:ea typeface="Helvetica Neue"/>
                          <a:cs typeface="Helvetica Neue"/>
                          <a:sym typeface="Helvetica Neue"/>
                        </a:rPr>
                        <a:t>escalabilidad</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los datos no son escalables en diferentes servidores de almacenamiento físico</a:t>
                      </a:r>
                      <a:endParaRPr sz="1100">
                        <a:latin typeface="Helvetica Neue"/>
                        <a:ea typeface="Helvetica Neue"/>
                        <a:cs typeface="Helvetica Neue"/>
                        <a:sym typeface="Helvetica Neue"/>
                      </a:endParaRPr>
                    </a:p>
                  </a:txBody>
                  <a:tcPr marT="91425" marB="91425" marR="91425" marL="91425"/>
                </a:tc>
              </a:tr>
              <a:tr h="3613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Normalización: </a:t>
                      </a:r>
                      <a:r>
                        <a:rPr lang="es" sz="1100">
                          <a:latin typeface="Helvetica Neue"/>
                          <a:ea typeface="Helvetica Neue"/>
                          <a:cs typeface="Helvetica Neue"/>
                          <a:sym typeface="Helvetica Neue"/>
                        </a:rPr>
                        <a:t>se divide la información en partes manejables para reducir el tamaño del almacenamiento</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Estructura compleja: </a:t>
                      </a:r>
                      <a:r>
                        <a:rPr lang="es" sz="1100">
                          <a:latin typeface="Helvetica Neue"/>
                          <a:ea typeface="Helvetica Neue"/>
                          <a:cs typeface="Helvetica Neue"/>
                          <a:sym typeface="Helvetica Neue"/>
                        </a:rPr>
                        <a:t>sólo</a:t>
                      </a:r>
                      <a:r>
                        <a:rPr lang="es" sz="1100">
                          <a:latin typeface="Helvetica Neue"/>
                          <a:ea typeface="Helvetica Neue"/>
                          <a:cs typeface="Helvetica Neue"/>
                          <a:sym typeface="Helvetica Neue"/>
                        </a:rPr>
                        <a:t> puede almacenar datos en forma tabular, dificultando representación compleja.</a:t>
                      </a:r>
                      <a:endParaRPr sz="1100">
                        <a:latin typeface="Helvetica Neue"/>
                        <a:ea typeface="Helvetica Neue"/>
                        <a:cs typeface="Helvetica Neue"/>
                        <a:sym typeface="Helvetica Neue"/>
                      </a:endParaRPr>
                    </a:p>
                  </a:txBody>
                  <a:tcPr marT="91425" marB="91425" marR="91425" marL="91425"/>
                </a:tc>
              </a:tr>
              <a:tr h="177275">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Colaboración: </a:t>
                      </a:r>
                      <a:r>
                        <a:rPr lang="es" sz="1100">
                          <a:latin typeface="Helvetica Neue"/>
                          <a:ea typeface="Helvetica Neue"/>
                          <a:cs typeface="Helvetica Neue"/>
                          <a:sym typeface="Helvetica Neue"/>
                        </a:rPr>
                        <a:t>muchos usuarios interactuando al tiempo</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Reducción de performance en tiempo: </a:t>
                      </a:r>
                      <a:r>
                        <a:rPr lang="es" sz="1100">
                          <a:latin typeface="Helvetica Neue"/>
                          <a:ea typeface="Helvetica Neue"/>
                          <a:cs typeface="Helvetica Neue"/>
                          <a:sym typeface="Helvetica Neue"/>
                        </a:rPr>
                        <a:t>mayor complejidad</a:t>
                      </a:r>
                      <a:endParaRPr sz="1100">
                        <a:latin typeface="Helvetica Neue"/>
                        <a:ea typeface="Helvetica Neue"/>
                        <a:cs typeface="Helvetica Neue"/>
                        <a:sym typeface="Helvetica Neue"/>
                      </a:endParaRPr>
                    </a:p>
                  </a:txBody>
                  <a:tcPr marT="91425" marB="91425" marR="91425" marL="91425"/>
                </a:tc>
              </a:tr>
              <a:tr h="416175">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Integridad y Seguridad: </a:t>
                      </a:r>
                      <a:r>
                        <a:rPr lang="es" sz="1100">
                          <a:latin typeface="Helvetica Neue"/>
                          <a:ea typeface="Helvetica Neue"/>
                          <a:cs typeface="Helvetica Neue"/>
                          <a:sym typeface="Helvetica Neue"/>
                        </a:rPr>
                        <a:t>Sistemas medianamente confiables</a:t>
                      </a:r>
                      <a:r>
                        <a:rPr b="1" lang="es"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Menor tiempo de respuesta: </a:t>
                      </a:r>
                      <a:r>
                        <a:rPr lang="es" sz="1100">
                          <a:latin typeface="Helvetica Neue"/>
                          <a:ea typeface="Helvetica Neue"/>
                          <a:cs typeface="Helvetica Neue"/>
                          <a:sym typeface="Helvetica Neue"/>
                        </a:rPr>
                        <a:t>muchos datos poca eficiencia</a:t>
                      </a:r>
                      <a:endParaRPr sz="1100">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6" name="Google Shape;376;p45"/>
          <p:cNvSpPr txBox="1"/>
          <p:nvPr/>
        </p:nvSpPr>
        <p:spPr>
          <a:xfrm>
            <a:off x="954349" y="2873250"/>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id="377" name="Google Shape;377;p45"/>
          <p:cNvPicPr preferRelativeResize="0"/>
          <p:nvPr/>
        </p:nvPicPr>
        <p:blipFill>
          <a:blip r:embed="rId4">
            <a:alphaModFix/>
          </a:blip>
          <a:stretch>
            <a:fillRect/>
          </a:stretch>
        </p:blipFill>
        <p:spPr>
          <a:xfrm>
            <a:off x="8020425" y="248525"/>
            <a:ext cx="878700" cy="878700"/>
          </a:xfrm>
          <a:prstGeom prst="rect">
            <a:avLst/>
          </a:prstGeom>
          <a:noFill/>
          <a:ln>
            <a:noFill/>
          </a:ln>
        </p:spPr>
      </p:pic>
      <p:graphicFrame>
        <p:nvGraphicFramePr>
          <p:cNvPr id="378" name="Google Shape;378;p45"/>
          <p:cNvGraphicFramePr/>
          <p:nvPr/>
        </p:nvGraphicFramePr>
        <p:xfrm>
          <a:off x="510125" y="969610"/>
          <a:ext cx="3000000" cy="3000000"/>
        </p:xfrm>
        <a:graphic>
          <a:graphicData uri="http://schemas.openxmlformats.org/drawingml/2006/table">
            <a:tbl>
              <a:tblPr>
                <a:noFill/>
                <a:tableStyleId>{1E5612F1-8B6E-4EC8-ABB3-5C418E054AAE}</a:tableStyleId>
              </a:tblPr>
              <a:tblGrid>
                <a:gridCol w="4122175"/>
                <a:gridCol w="4122175"/>
              </a:tblGrid>
              <a:tr h="426150">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Ventajas</a:t>
                      </a:r>
                      <a:endParaRPr b="1" sz="1100">
                        <a:latin typeface="Helvetica Neue"/>
                        <a:ea typeface="Helvetica Neue"/>
                        <a:cs typeface="Helvetica Neue"/>
                        <a:sym typeface="Helvetica Neue"/>
                      </a:endParaRPr>
                    </a:p>
                  </a:txBody>
                  <a:tcPr marT="91425" marB="91425" marR="91425" marL="91425">
                    <a:solidFill>
                      <a:srgbClr val="EF89D2"/>
                    </a:solidFill>
                  </a:tcPr>
                </a:tc>
                <a:tc>
                  <a:txBody>
                    <a:bodyPr/>
                    <a:lstStyle/>
                    <a:p>
                      <a:pPr indent="0" lvl="0" marL="0" rtl="0" algn="ctr">
                        <a:spcBef>
                          <a:spcPts val="0"/>
                        </a:spcBef>
                        <a:spcAft>
                          <a:spcPts val="0"/>
                        </a:spcAft>
                        <a:buNone/>
                      </a:pPr>
                      <a:r>
                        <a:rPr b="1" lang="es" sz="1100">
                          <a:latin typeface="Helvetica Neue"/>
                          <a:ea typeface="Helvetica Neue"/>
                          <a:cs typeface="Helvetica Neue"/>
                          <a:sym typeface="Helvetica Neue"/>
                        </a:rPr>
                        <a:t>Desventajas</a:t>
                      </a:r>
                      <a:endParaRPr b="1" sz="1100">
                        <a:latin typeface="Helvetica Neue"/>
                        <a:ea typeface="Helvetica Neue"/>
                        <a:cs typeface="Helvetica Neue"/>
                        <a:sym typeface="Helvetica Neue"/>
                      </a:endParaRPr>
                    </a:p>
                  </a:txBody>
                  <a:tcPr marT="91425" marB="91425" marR="91425" marL="91425">
                    <a:solidFill>
                      <a:srgbClr val="EF89D2"/>
                    </a:solidFill>
                  </a:tcPr>
                </a:tc>
              </a:tr>
              <a:tr h="3837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Modelo flexible</a:t>
                      </a:r>
                      <a:r>
                        <a:rPr b="1" lang="es" sz="1100">
                          <a:latin typeface="Helvetica Neue"/>
                          <a:ea typeface="Helvetica Neue"/>
                          <a:cs typeface="Helvetica Neue"/>
                          <a:sym typeface="Helvetica Neue"/>
                        </a:rPr>
                        <a:t>:</a:t>
                      </a:r>
                      <a:r>
                        <a:rPr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puede almacenar y combinar cualquier tipo de datos, tanto estructurados como no estructurados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Falta de estandarización</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No existe un estándar que defina reglas y roles de las bases de datos NoSQL. </a:t>
                      </a:r>
                      <a:endParaRPr sz="1100">
                        <a:latin typeface="Helvetica Neue"/>
                        <a:ea typeface="Helvetica Neue"/>
                        <a:cs typeface="Helvetica Neue"/>
                        <a:sym typeface="Helvetica Neue"/>
                      </a:endParaRPr>
                    </a:p>
                  </a:txBody>
                  <a:tcPr marT="91425" marB="91425" marR="91425" marL="91425"/>
                </a:tc>
              </a:tr>
              <a:tr h="36670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Modelo de datos en evolución</a:t>
                      </a:r>
                      <a:r>
                        <a:rPr b="1" lang="es" sz="1100">
                          <a:latin typeface="Helvetica Neue"/>
                          <a:ea typeface="Helvetica Neue"/>
                          <a:cs typeface="Helvetica Neue"/>
                          <a:sym typeface="Helvetica Neue"/>
                        </a:rPr>
                        <a:t>:</a:t>
                      </a:r>
                      <a:r>
                        <a:rPr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permite actualizar dinámicamente el esquema para evolucionar con los requisitos cambiantes sin interrupciones.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Algunos problemas de backup</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No </a:t>
                      </a:r>
                      <a:r>
                        <a:rPr lang="es" sz="1100">
                          <a:latin typeface="Helvetica Neue"/>
                          <a:ea typeface="Helvetica Neue"/>
                          <a:cs typeface="Helvetica Neue"/>
                          <a:sym typeface="Helvetica Neue"/>
                        </a:rPr>
                        <a:t>está</a:t>
                      </a:r>
                      <a:r>
                        <a:rPr lang="es" sz="1100">
                          <a:latin typeface="Helvetica Neue"/>
                          <a:ea typeface="Helvetica Neue"/>
                          <a:cs typeface="Helvetica Neue"/>
                          <a:sym typeface="Helvetica Neue"/>
                        </a:rPr>
                        <a:t> del todo desarrollado este </a:t>
                      </a:r>
                      <a:r>
                        <a:rPr lang="es" sz="1100">
                          <a:latin typeface="Helvetica Neue"/>
                          <a:ea typeface="Helvetica Neue"/>
                          <a:cs typeface="Helvetica Neue"/>
                          <a:sym typeface="Helvetica Neue"/>
                        </a:rPr>
                        <a:t>ámbito</a:t>
                      </a:r>
                      <a:r>
                        <a:rPr lang="es" sz="1100">
                          <a:latin typeface="Helvetica Neue"/>
                          <a:ea typeface="Helvetica Neue"/>
                          <a:cs typeface="Helvetica Neue"/>
                          <a:sym typeface="Helvetica Neue"/>
                        </a:rPr>
                        <a:t> en este tipo de bases de datos</a:t>
                      </a:r>
                      <a:r>
                        <a:rPr lang="es" sz="1100">
                          <a:latin typeface="Helvetica Neue"/>
                          <a:ea typeface="Helvetica Neue"/>
                          <a:cs typeface="Helvetica Neue"/>
                          <a:sym typeface="Helvetica Neue"/>
                        </a:rPr>
                        <a:t>.</a:t>
                      </a:r>
                      <a:endParaRPr sz="1100">
                        <a:latin typeface="Helvetica Neue"/>
                        <a:ea typeface="Helvetica Neue"/>
                        <a:cs typeface="Helvetica Neue"/>
                        <a:sym typeface="Helvetica Neue"/>
                      </a:endParaRPr>
                    </a:p>
                  </a:txBody>
                  <a:tcPr marT="91425" marB="91425" marR="91425" marL="91425"/>
                </a:tc>
              </a:tr>
              <a:tr h="3389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Fácil escalamiento</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pueden escalar para adaptarse a cualquier tipo de crecimiento de datos manteniendo un bajo costo.</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Consistencia</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NoSQL prioriza la escalabilidad y el rendimiento, pero cuando se trata de la consistencia de los datos no es tan eficiente.</a:t>
                      </a:r>
                      <a:endParaRPr sz="1100">
                        <a:latin typeface="Helvetica Neue"/>
                        <a:ea typeface="Helvetica Neue"/>
                        <a:cs typeface="Helvetica Neue"/>
                        <a:sym typeface="Helvetica Neue"/>
                      </a:endParaRPr>
                    </a:p>
                  </a:txBody>
                  <a:tcPr marT="91425" marB="91425" marR="91425" marL="91425"/>
                </a:tc>
              </a:tr>
              <a:tr h="16370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Alto performance</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gran rendimiento, medido en términos de rendimiento y latencia (retraso entre la solicitud y la respuesta real).</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Difícil</a:t>
                      </a:r>
                      <a:r>
                        <a:rPr b="1" lang="es" sz="1100">
                          <a:latin typeface="Helvetica Neue"/>
                          <a:ea typeface="Helvetica Neue"/>
                          <a:cs typeface="Helvetica Neue"/>
                          <a:sym typeface="Helvetica Neue"/>
                        </a:rPr>
                        <a:t> mantenimiento</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pueden llegar a ser costosos y requerir de personal especializado</a:t>
                      </a:r>
                      <a:endParaRPr sz="1100">
                        <a:latin typeface="Helvetica Neue"/>
                        <a:ea typeface="Helvetica Neue"/>
                        <a:cs typeface="Helvetica Neue"/>
                        <a:sym typeface="Helvetica Neue"/>
                      </a:endParaRPr>
                    </a:p>
                  </a:txBody>
                  <a:tcPr marT="91425" marB="91425" marR="91425" marL="91425"/>
                </a:tc>
              </a:tr>
              <a:tr h="361350">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Acceso libre</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no requieren tarifas de licencia costosas y pueden ejecutarse en hardware económico, lo que hace que su implementación sea rentable.</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b="1" lang="es" sz="1100">
                          <a:latin typeface="Helvetica Neue"/>
                          <a:ea typeface="Helvetica Neue"/>
                          <a:cs typeface="Helvetica Neue"/>
                          <a:sym typeface="Helvetica Neue"/>
                        </a:rPr>
                        <a:t>Poco nivel de madurez</a:t>
                      </a:r>
                      <a:r>
                        <a:rPr b="1" lang="es" sz="1100">
                          <a:latin typeface="Helvetica Neue"/>
                          <a:ea typeface="Helvetica Neue"/>
                          <a:cs typeface="Helvetica Neue"/>
                          <a:sym typeface="Helvetica Neue"/>
                        </a:rPr>
                        <a:t>: </a:t>
                      </a:r>
                      <a:r>
                        <a:rPr lang="es" sz="1100">
                          <a:latin typeface="Helvetica Neue"/>
                          <a:ea typeface="Helvetica Neue"/>
                          <a:cs typeface="Helvetica Neue"/>
                          <a:sym typeface="Helvetica Neue"/>
                        </a:rPr>
                        <a:t>Son relativamente más nuevas que las bases relacionales por ende tienen todavía mucho por mejorar.</a:t>
                      </a:r>
                      <a:endParaRPr sz="1100">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6"/>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2000">
              <a:solidFill>
                <a:schemeClr val="lt1"/>
              </a:solidFill>
              <a:latin typeface="Helvetica Neue Light"/>
              <a:ea typeface="Helvetica Neue Light"/>
              <a:cs typeface="Helvetica Neue Light"/>
              <a:sym typeface="Helvetica Neue Light"/>
            </a:endParaRPr>
          </a:p>
          <a:p>
            <a:pPr indent="0" lvl="0" marL="0" rtl="0" algn="ctr">
              <a:lnSpc>
                <a:spcPct val="150000"/>
              </a:lnSpc>
              <a:spcBef>
                <a:spcPts val="1000"/>
              </a:spcBef>
              <a:spcAft>
                <a:spcPts val="0"/>
              </a:spcAft>
              <a:buClr>
                <a:schemeClr val="dk1"/>
              </a:buClr>
              <a:buSzPts val="1100"/>
              <a:buFont typeface="Arial"/>
              <a:buNone/>
            </a:pPr>
            <a:r>
              <a:rPr i="1" lang="es" sz="2000">
                <a:solidFill>
                  <a:schemeClr val="lt1"/>
                </a:solidFill>
                <a:latin typeface="Helvetica Neue Light"/>
                <a:ea typeface="Helvetica Neue Light"/>
                <a:cs typeface="Helvetica Neue Light"/>
                <a:sym typeface="Helvetica Neue Light"/>
              </a:rPr>
              <a:t>¿Qué casos de implementación en la industria conoces o has escuchado hablar, tanto de SQL como de NoSQL en empresas?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2000" u="sng">
                <a:solidFill>
                  <a:schemeClr val="lt1"/>
                </a:solidFill>
                <a:latin typeface="Helvetica Neue Light"/>
                <a:ea typeface="Helvetica Neue Light"/>
                <a:cs typeface="Helvetica Neue Light"/>
                <a:sym typeface="Helvetica Neue Light"/>
              </a:rPr>
              <a:t>¡ESCRIBELO EN EL CHAT!</a:t>
            </a:r>
            <a:endParaRPr sz="2000" u="sng">
              <a:solidFill>
                <a:srgbClr val="E8E7E3"/>
              </a:solidFill>
              <a:latin typeface="Helvetica Neue Light"/>
              <a:ea typeface="Helvetica Neue Light"/>
              <a:cs typeface="Helvetica Neue Light"/>
              <a:sym typeface="Helvetica Neue Light"/>
            </a:endParaRPr>
          </a:p>
        </p:txBody>
      </p:sp>
      <p:pic>
        <p:nvPicPr>
          <p:cNvPr id="384" name="Google Shape;384;p46"/>
          <p:cNvPicPr preferRelativeResize="0"/>
          <p:nvPr/>
        </p:nvPicPr>
        <p:blipFill rotWithShape="1">
          <a:blip r:embed="rId4">
            <a:alphaModFix/>
          </a:blip>
          <a:srcRect b="0" l="0" r="0" t="0"/>
          <a:stretch/>
        </p:blipFill>
        <p:spPr>
          <a:xfrm>
            <a:off x="3831925" y="52075"/>
            <a:ext cx="1186525" cy="1186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4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4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LENGUAJES DATA SCIENCE</a:t>
            </a:r>
            <a:endParaRPr i="1" sz="3600">
              <a:solidFill>
                <a:srgbClr val="E0FF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8" name="Shape 398"/>
        <p:cNvGrpSpPr/>
        <p:nvPr/>
      </p:nvGrpSpPr>
      <p:grpSpPr>
        <a:xfrm>
          <a:off x="0" y="0"/>
          <a:ext cx="0" cy="0"/>
          <a:chOff x="0" y="0"/>
          <a:chExt cx="0" cy="0"/>
        </a:xfrm>
      </p:grpSpPr>
      <p:sp>
        <p:nvSpPr>
          <p:cNvPr id="399" name="Google Shape;399;p4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R</a:t>
            </a:r>
            <a:endParaRPr i="1" sz="3600">
              <a:latin typeface="Anton"/>
              <a:ea typeface="Anton"/>
              <a:cs typeface="Anton"/>
              <a:sym typeface="Anton"/>
            </a:endParaRPr>
          </a:p>
        </p:txBody>
      </p:sp>
      <p:pic>
        <p:nvPicPr>
          <p:cNvPr id="400" name="Google Shape;400;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6" name="Google Shape;406;p50"/>
          <p:cNvSpPr txBox="1"/>
          <p:nvPr/>
        </p:nvSpPr>
        <p:spPr>
          <a:xfrm>
            <a:off x="537250" y="918750"/>
            <a:ext cx="4738200" cy="3886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sz="1700">
                <a:latin typeface="Helvetica Neue Light"/>
                <a:ea typeface="Helvetica Neue Light"/>
                <a:cs typeface="Helvetica Neue Light"/>
                <a:sym typeface="Helvetica Neue Light"/>
              </a:rPr>
              <a:t>Entorno y lenguaje de programación con un enfoque al análisis estadístico. Se trata de uno de los lenguajes de programación más utilizados en investigación científica. </a:t>
            </a:r>
            <a:r>
              <a:rPr b="1" i="0" lang="es" sz="1700" u="none" cap="none" strike="noStrike">
                <a:solidFill>
                  <a:srgbClr val="000000"/>
                </a:solidFill>
                <a:latin typeface="Helvetica Neue"/>
                <a:ea typeface="Helvetica Neue"/>
                <a:cs typeface="Helvetica Neue"/>
                <a:sym typeface="Helvetica Neue"/>
              </a:rPr>
              <a:t>R proporciona una amplia variedad de técnicas estadísticas</a:t>
            </a:r>
            <a:r>
              <a:rPr i="0" lang="es" sz="1700" u="none" cap="none" strike="noStrike">
                <a:solidFill>
                  <a:srgbClr val="000000"/>
                </a:solidFill>
                <a:latin typeface="Helvetica Neue"/>
                <a:ea typeface="Helvetica Neue"/>
                <a:cs typeface="Helvetica Neue"/>
                <a:sym typeface="Helvetica Neue"/>
              </a:rPr>
              <a:t> </a:t>
            </a:r>
            <a:r>
              <a:rPr lang="es" sz="1700">
                <a:latin typeface="Helvetica Neue Light"/>
                <a:ea typeface="Helvetica Neue Light"/>
                <a:cs typeface="Helvetica Neue Light"/>
                <a:sym typeface="Helvetica Neue Light"/>
              </a:rPr>
              <a:t>(modelos lineales y no lineales, pruebas estadísticas clásicas, análisis de series temporales, clasificación, agrupamiento, etc), generación de gráficos y es altamente extensible. </a:t>
            </a:r>
            <a:endParaRPr sz="1700">
              <a:latin typeface="Helvetica Neue"/>
              <a:ea typeface="Helvetica Neue"/>
              <a:cs typeface="Helvetica Neue"/>
              <a:sym typeface="Helvetica Neue"/>
            </a:endParaRPr>
          </a:p>
        </p:txBody>
      </p:sp>
      <p:pic>
        <p:nvPicPr>
          <p:cNvPr id="407" name="Google Shape;407;p50"/>
          <p:cNvPicPr preferRelativeResize="0"/>
          <p:nvPr/>
        </p:nvPicPr>
        <p:blipFill rotWithShape="1">
          <a:blip r:embed="rId4">
            <a:alphaModFix/>
          </a:blip>
          <a:srcRect b="0" l="0" r="0" t="0"/>
          <a:stretch/>
        </p:blipFill>
        <p:spPr>
          <a:xfrm>
            <a:off x="5656157" y="918740"/>
            <a:ext cx="2700337" cy="1219200"/>
          </a:xfrm>
          <a:prstGeom prst="rect">
            <a:avLst/>
          </a:prstGeom>
          <a:noFill/>
          <a:ln>
            <a:noFill/>
          </a:ln>
        </p:spPr>
      </p:pic>
      <p:pic>
        <p:nvPicPr>
          <p:cNvPr id="408" name="Google Shape;408;p50"/>
          <p:cNvPicPr preferRelativeResize="0"/>
          <p:nvPr/>
        </p:nvPicPr>
        <p:blipFill>
          <a:blip r:embed="rId5">
            <a:alphaModFix/>
          </a:blip>
          <a:stretch>
            <a:fillRect/>
          </a:stretch>
        </p:blipFill>
        <p:spPr>
          <a:xfrm>
            <a:off x="5387125" y="2579590"/>
            <a:ext cx="3563750" cy="1250604"/>
          </a:xfrm>
          <a:prstGeom prst="rect">
            <a:avLst/>
          </a:prstGeom>
          <a:noFill/>
          <a:ln>
            <a:noFill/>
          </a:ln>
        </p:spPr>
      </p:pic>
      <p:pic>
        <p:nvPicPr>
          <p:cNvPr id="409" name="Google Shape;409;p50"/>
          <p:cNvPicPr preferRelativeResize="0"/>
          <p:nvPr/>
        </p:nvPicPr>
        <p:blipFill>
          <a:blip r:embed="rId6">
            <a:alphaModFix/>
          </a:blip>
          <a:stretch>
            <a:fillRect/>
          </a:stretch>
        </p:blipFill>
        <p:spPr>
          <a:xfrm>
            <a:off x="8143375" y="62875"/>
            <a:ext cx="855875" cy="855875"/>
          </a:xfrm>
          <a:prstGeom prst="rect">
            <a:avLst/>
          </a:prstGeom>
          <a:noFill/>
          <a:ln>
            <a:noFill/>
          </a:ln>
        </p:spPr>
      </p:pic>
      <p:sp>
        <p:nvSpPr>
          <p:cNvPr id="410" name="Google Shape;410;p50"/>
          <p:cNvSpPr txBox="1"/>
          <p:nvPr/>
        </p:nvSpPr>
        <p:spPr>
          <a:xfrm>
            <a:off x="537251" y="220958"/>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R</a:t>
            </a:r>
            <a:endParaRPr i="1" sz="35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1"/>
          <p:cNvPicPr preferRelativeResize="0"/>
          <p:nvPr/>
        </p:nvPicPr>
        <p:blipFill rotWithShape="1">
          <a:blip r:embed="rId3">
            <a:alphaModFix/>
          </a:blip>
          <a:srcRect b="0" l="0" r="0" t="0"/>
          <a:stretch/>
        </p:blipFill>
        <p:spPr>
          <a:xfrm>
            <a:off x="1410800" y="1296300"/>
            <a:ext cx="6322400" cy="3480376"/>
          </a:xfrm>
          <a:prstGeom prst="rect">
            <a:avLst/>
          </a:prstGeom>
          <a:noFill/>
          <a:ln cap="flat" cmpd="sng" w="9525">
            <a:solidFill>
              <a:schemeClr val="dk2"/>
            </a:solidFill>
            <a:prstDash val="solid"/>
            <a:round/>
            <a:headEnd len="sm" w="sm" type="none"/>
            <a:tailEnd len="sm" w="sm" type="none"/>
          </a:ln>
        </p:spPr>
      </p:pic>
      <p:sp>
        <p:nvSpPr>
          <p:cNvPr id="416" name="Google Shape;416;p51"/>
          <p:cNvSpPr txBox="1"/>
          <p:nvPr/>
        </p:nvSpPr>
        <p:spPr>
          <a:xfrm>
            <a:off x="0" y="481325"/>
            <a:ext cx="7841400" cy="4131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¿Cómo se visualiza R?</a:t>
            </a:r>
            <a:endParaRPr sz="1700">
              <a:latin typeface="Helvetica Neue Light"/>
              <a:ea typeface="Helvetica Neue Light"/>
              <a:cs typeface="Helvetica Neue Light"/>
              <a:sym typeface="Helvetica Neue Light"/>
            </a:endParaRPr>
          </a:p>
        </p:txBody>
      </p:sp>
      <p:pic>
        <p:nvPicPr>
          <p:cNvPr id="417" name="Google Shape;417;p5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18" name="Google Shape;418;p51"/>
          <p:cNvPicPr preferRelativeResize="0"/>
          <p:nvPr/>
        </p:nvPicPr>
        <p:blipFill>
          <a:blip r:embed="rId5">
            <a:alphaModFix/>
          </a:blip>
          <a:stretch>
            <a:fillRect/>
          </a:stretch>
        </p:blipFill>
        <p:spPr>
          <a:xfrm>
            <a:off x="8020425" y="248525"/>
            <a:ext cx="878700" cy="878700"/>
          </a:xfrm>
          <a:prstGeom prst="rect">
            <a:avLst/>
          </a:prstGeom>
          <a:noFill/>
          <a:ln>
            <a:noFill/>
          </a:ln>
        </p:spPr>
      </p:pic>
      <p:pic>
        <p:nvPicPr>
          <p:cNvPr id="419" name="Google Shape;419;p51"/>
          <p:cNvPicPr preferRelativeResize="0"/>
          <p:nvPr/>
        </p:nvPicPr>
        <p:blipFill>
          <a:blip r:embed="rId6">
            <a:alphaModFix/>
          </a:blip>
          <a:stretch>
            <a:fillRect/>
          </a:stretch>
        </p:blipFill>
        <p:spPr>
          <a:xfrm>
            <a:off x="8143375" y="62875"/>
            <a:ext cx="855875" cy="855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23" name="Shape 423"/>
        <p:cNvGrpSpPr/>
        <p:nvPr/>
      </p:nvGrpSpPr>
      <p:grpSpPr>
        <a:xfrm>
          <a:off x="0" y="0"/>
          <a:ext cx="0" cy="0"/>
          <a:chOff x="0" y="0"/>
          <a:chExt cx="0" cy="0"/>
        </a:xfrm>
      </p:grpSpPr>
      <p:sp>
        <p:nvSpPr>
          <p:cNvPr id="424" name="Google Shape;424;p52"/>
          <p:cNvSpPr txBox="1"/>
          <p:nvPr/>
        </p:nvSpPr>
        <p:spPr>
          <a:xfrm>
            <a:off x="479392" y="1971458"/>
            <a:ext cx="81852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La realidad, es que la interfaz gráfica de R, no es realmente muy atractiva e intuitiva </a:t>
            </a:r>
            <a:r>
              <a:rPr lang="es" sz="1800">
                <a:solidFill>
                  <a:schemeClr val="dk1"/>
                </a:solidFill>
                <a:latin typeface="Anton"/>
                <a:ea typeface="Anton"/>
                <a:cs typeface="Anton"/>
                <a:sym typeface="Anton"/>
              </a:rPr>
              <a:t>😏</a:t>
            </a:r>
            <a:r>
              <a:rPr i="0" lang="es" sz="1800" u="none" cap="none" strike="noStrike">
                <a:solidFill>
                  <a:srgbClr val="000000"/>
                </a:solidFill>
                <a:latin typeface="Helvetica Neue"/>
                <a:ea typeface="Helvetica Neue"/>
                <a:cs typeface="Helvetica Neue"/>
                <a:sym typeface="Helvetica Neue"/>
              </a:rPr>
              <a:t> </a:t>
            </a:r>
            <a:endParaRPr sz="1800">
              <a:latin typeface="Helvetica Neue"/>
              <a:ea typeface="Helvetica Neue"/>
              <a:cs typeface="Helvetica Neue"/>
              <a:sym typeface="Helvetica Neue"/>
            </a:endParaRPr>
          </a:p>
          <a:p>
            <a:pPr indent="0" lvl="0" marL="0" marR="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 por ello, que </a:t>
            </a:r>
            <a:r>
              <a:rPr b="1" i="0" lang="es" sz="1800" u="none" cap="none" strike="noStrike">
                <a:solidFill>
                  <a:srgbClr val="000000"/>
                </a:solidFill>
                <a:latin typeface="Helvetica Neue"/>
                <a:ea typeface="Helvetica Neue"/>
                <a:cs typeface="Helvetica Neue"/>
                <a:sym typeface="Helvetica Neue"/>
              </a:rPr>
              <a:t>para nuestras clases prácticas trabajaremos con RStudio, el IDE de R</a:t>
            </a:r>
            <a:r>
              <a:rPr i="0" lang="es" sz="1800" u="none" cap="none" strike="noStrike">
                <a:solidFill>
                  <a:srgbClr val="000000"/>
                </a:solidFill>
                <a:latin typeface="Helvetica Neue"/>
                <a:ea typeface="Helvetica Neue"/>
                <a:cs typeface="Helvetica Neue"/>
                <a:sym typeface="Helvetica Neue"/>
              </a:rPr>
              <a:t>. </a:t>
            </a:r>
            <a:endParaRPr sz="1600">
              <a:latin typeface="Helvetica Neue"/>
              <a:ea typeface="Helvetica Neue"/>
              <a:cs typeface="Helvetica Neue"/>
              <a:sym typeface="Helvetica Neue"/>
            </a:endParaRPr>
          </a:p>
        </p:txBody>
      </p:sp>
      <p:sp>
        <p:nvSpPr>
          <p:cNvPr id="425" name="Google Shape;425;p52"/>
          <p:cNvSpPr txBox="1"/>
          <p:nvPr/>
        </p:nvSpPr>
        <p:spPr>
          <a:xfrm>
            <a:off x="651326" y="606801"/>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¿Un poco </a:t>
            </a:r>
            <a:r>
              <a:rPr i="1" lang="es" sz="3500">
                <a:latin typeface="Anton"/>
                <a:ea typeface="Anton"/>
                <a:cs typeface="Anton"/>
                <a:sym typeface="Anton"/>
              </a:rPr>
              <a:t>rústico</a:t>
            </a:r>
            <a:r>
              <a:rPr i="1" lang="es" sz="3500">
                <a:latin typeface="Anton"/>
                <a:ea typeface="Anton"/>
                <a:cs typeface="Anton"/>
                <a:sym typeface="Anton"/>
              </a:rPr>
              <a:t> verdad? </a:t>
            </a:r>
            <a:endParaRPr b="0" sz="3500" u="none" cap="none" strike="noStrike">
              <a:solidFill>
                <a:srgbClr val="000000"/>
              </a:solidFill>
              <a:latin typeface="Anton"/>
              <a:ea typeface="Anton"/>
              <a:cs typeface="Anton"/>
              <a:sym typeface="Anton"/>
            </a:endParaRPr>
          </a:p>
        </p:txBody>
      </p:sp>
      <p:pic>
        <p:nvPicPr>
          <p:cNvPr id="426" name="Google Shape;426;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7" name="Google Shape;427;p52"/>
          <p:cNvPicPr preferRelativeResize="0"/>
          <p:nvPr/>
        </p:nvPicPr>
        <p:blipFill rotWithShape="1">
          <a:blip r:embed="rId4">
            <a:alphaModFix/>
          </a:blip>
          <a:srcRect b="0" l="0" r="0" t="0"/>
          <a:stretch/>
        </p:blipFill>
        <p:spPr>
          <a:xfrm>
            <a:off x="8107500" y="105375"/>
            <a:ext cx="899125" cy="89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1" name="Shape 431"/>
        <p:cNvGrpSpPr/>
        <p:nvPr/>
      </p:nvGrpSpPr>
      <p:grpSpPr>
        <a:xfrm>
          <a:off x="0" y="0"/>
          <a:ext cx="0" cy="0"/>
          <a:chOff x="0" y="0"/>
          <a:chExt cx="0" cy="0"/>
        </a:xfrm>
      </p:grpSpPr>
      <p:sp>
        <p:nvSpPr>
          <p:cNvPr id="432" name="Google Shape;432;p5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ENTORNO DE DESARROLLO INTEGRADO</a:t>
            </a:r>
            <a:endParaRPr i="1" sz="3600">
              <a:latin typeface="Anton"/>
              <a:ea typeface="Anton"/>
              <a:cs typeface="Anton"/>
              <a:sym typeface="Anton"/>
            </a:endParaRPr>
          </a:p>
        </p:txBody>
      </p:sp>
      <p:pic>
        <p:nvPicPr>
          <p:cNvPr id="433" name="Google Shape;433;p5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2" name="Shape 82"/>
        <p:cNvGrpSpPr/>
        <p:nvPr/>
      </p:nvGrpSpPr>
      <p:grpSpPr>
        <a:xfrm>
          <a:off x="0" y="0"/>
          <a:ext cx="0" cy="0"/>
          <a:chOff x="0" y="0"/>
          <a:chExt cx="0" cy="0"/>
        </a:xfrm>
      </p:grpSpPr>
      <p:sp>
        <p:nvSpPr>
          <p:cNvPr id="83" name="Google Shape;83;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MAPA DE CONCEPTOS</a:t>
            </a:r>
            <a:endParaRPr i="1" sz="3600">
              <a:solidFill>
                <a:srgbClr val="121212"/>
              </a:solidFill>
              <a:latin typeface="Anton"/>
              <a:ea typeface="Anton"/>
              <a:cs typeface="Anton"/>
              <a:sym typeface="Anton"/>
            </a:endParaRPr>
          </a:p>
        </p:txBody>
      </p:sp>
      <p:pic>
        <p:nvPicPr>
          <p:cNvPr id="84" name="Google Shape;84;p1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nvSpPr>
        <p:spPr>
          <a:xfrm>
            <a:off x="0" y="1127225"/>
            <a:ext cx="5719200" cy="3278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Un entorno de desarrollo integrado o entorno de desarrollo interactivo, en inglés Integrated Development Environment,</a:t>
            </a:r>
            <a:r>
              <a:rPr i="0" lang="es" sz="1800" u="none" cap="none" strike="noStrike">
                <a:solidFill>
                  <a:srgbClr val="000000"/>
                </a:solidFill>
                <a:latin typeface="Helvetica Neue"/>
                <a:ea typeface="Helvetica Neue"/>
                <a:cs typeface="Helvetica Neue"/>
                <a:sym typeface="Helvetica Neue"/>
              </a:rPr>
              <a:t> </a:t>
            </a:r>
            <a:r>
              <a:rPr b="1" i="0" lang="es" sz="1800" u="none" cap="none" strike="noStrike">
                <a:solidFill>
                  <a:srgbClr val="000000"/>
                </a:solidFill>
                <a:latin typeface="Helvetica Neue"/>
                <a:ea typeface="Helvetica Neue"/>
                <a:cs typeface="Helvetica Neue"/>
                <a:sym typeface="Helvetica Neue"/>
              </a:rPr>
              <a:t>es una aplicación informática que proporciona servicios integrales para facilitarle al desarrollador o programador el desarrollo de software.</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En este caso en particular RStudio, nos brindará una interfaz mucho más cómoda y amigable para trabajar con R.</a:t>
            </a:r>
            <a:endParaRPr sz="1800">
              <a:latin typeface="Helvetica Neue"/>
              <a:ea typeface="Helvetica Neue"/>
              <a:cs typeface="Helvetica Neue"/>
              <a:sym typeface="Helvetica Neue"/>
            </a:endParaRPr>
          </a:p>
        </p:txBody>
      </p:sp>
      <p:sp>
        <p:nvSpPr>
          <p:cNvPr id="439" name="Google Shape;439;p54"/>
          <p:cNvSpPr txBox="1"/>
          <p:nvPr/>
        </p:nvSpPr>
        <p:spPr>
          <a:xfrm>
            <a:off x="651301" y="248526"/>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¿Qué es un IDE?</a:t>
            </a:r>
            <a:endParaRPr b="0" i="1" sz="3500" u="none" cap="none" strike="noStrike">
              <a:solidFill>
                <a:srgbClr val="000000"/>
              </a:solidFill>
              <a:latin typeface="Anton"/>
              <a:ea typeface="Anton"/>
              <a:cs typeface="Anton"/>
              <a:sym typeface="Anton"/>
            </a:endParaRPr>
          </a:p>
        </p:txBody>
      </p:sp>
      <p:pic>
        <p:nvPicPr>
          <p:cNvPr id="440" name="Google Shape;440;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1" name="Google Shape;441;p54"/>
          <p:cNvPicPr preferRelativeResize="0"/>
          <p:nvPr/>
        </p:nvPicPr>
        <p:blipFill>
          <a:blip r:embed="rId4">
            <a:alphaModFix/>
          </a:blip>
          <a:stretch>
            <a:fillRect/>
          </a:stretch>
        </p:blipFill>
        <p:spPr>
          <a:xfrm>
            <a:off x="5719200" y="1044113"/>
            <a:ext cx="3230224" cy="3230224"/>
          </a:xfrm>
          <a:prstGeom prst="rect">
            <a:avLst/>
          </a:prstGeom>
          <a:noFill/>
          <a:ln>
            <a:noFill/>
          </a:ln>
        </p:spPr>
      </p:pic>
      <p:pic>
        <p:nvPicPr>
          <p:cNvPr id="442" name="Google Shape;442;p54"/>
          <p:cNvPicPr preferRelativeResize="0"/>
          <p:nvPr/>
        </p:nvPicPr>
        <p:blipFill>
          <a:blip r:embed="rId5">
            <a:alphaModFix/>
          </a:blip>
          <a:stretch>
            <a:fillRect/>
          </a:stretch>
        </p:blipFill>
        <p:spPr>
          <a:xfrm>
            <a:off x="7939849" y="106625"/>
            <a:ext cx="932500" cy="981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nvSpPr>
        <p:spPr>
          <a:xfrm>
            <a:off x="182928" y="946322"/>
            <a:ext cx="47226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Las más importantes a mencionar son:</a:t>
            </a:r>
            <a:endParaRPr sz="18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 Autocompletado. </a:t>
            </a:r>
            <a:endParaRPr sz="18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 Reconocimiento de sintaxis de programación.</a:t>
            </a:r>
            <a:endParaRPr sz="18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  Depurador de errores. </a:t>
            </a:r>
            <a:endParaRPr sz="18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 Manual de usuarios y ayuda en línea.</a:t>
            </a:r>
            <a:endParaRPr sz="1800">
              <a:latin typeface="Helvetica Neue Light"/>
              <a:ea typeface="Helvetica Neue Light"/>
              <a:cs typeface="Helvetica Neue Light"/>
              <a:sym typeface="Helvetica Neue Light"/>
            </a:endParaRPr>
          </a:p>
        </p:txBody>
      </p:sp>
      <p:pic>
        <p:nvPicPr>
          <p:cNvPr id="448" name="Google Shape;448;p55"/>
          <p:cNvPicPr preferRelativeResize="0"/>
          <p:nvPr/>
        </p:nvPicPr>
        <p:blipFill rotWithShape="1">
          <a:blip r:embed="rId3">
            <a:alphaModFix/>
          </a:blip>
          <a:srcRect b="0" l="0" r="0" t="0"/>
          <a:stretch/>
        </p:blipFill>
        <p:spPr>
          <a:xfrm>
            <a:off x="5173354" y="1441306"/>
            <a:ext cx="3022216" cy="1361427"/>
          </a:xfrm>
          <a:prstGeom prst="rect">
            <a:avLst/>
          </a:prstGeom>
          <a:noFill/>
          <a:ln cap="flat" cmpd="sng" w="9525">
            <a:solidFill>
              <a:schemeClr val="dk2"/>
            </a:solidFill>
            <a:prstDash val="solid"/>
            <a:round/>
            <a:headEnd len="sm" w="sm" type="none"/>
            <a:tailEnd len="sm" w="sm" type="none"/>
          </a:ln>
        </p:spPr>
      </p:pic>
      <p:sp>
        <p:nvSpPr>
          <p:cNvPr id="449" name="Google Shape;449;p55"/>
          <p:cNvSpPr txBox="1"/>
          <p:nvPr/>
        </p:nvSpPr>
        <p:spPr>
          <a:xfrm>
            <a:off x="0" y="413800"/>
            <a:ext cx="7841400" cy="4365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Beneficios de RStudio</a:t>
            </a:r>
            <a:endParaRPr sz="1700">
              <a:latin typeface="Helvetica Neue Light"/>
              <a:ea typeface="Helvetica Neue Light"/>
              <a:cs typeface="Helvetica Neue Light"/>
              <a:sym typeface="Helvetica Neue Light"/>
            </a:endParaRPr>
          </a:p>
        </p:txBody>
      </p:sp>
      <p:pic>
        <p:nvPicPr>
          <p:cNvPr id="450" name="Google Shape;450;p5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51" name="Google Shape;451;p55"/>
          <p:cNvPicPr preferRelativeResize="0"/>
          <p:nvPr/>
        </p:nvPicPr>
        <p:blipFill>
          <a:blip r:embed="rId5">
            <a:alphaModFix/>
          </a:blip>
          <a:stretch>
            <a:fillRect/>
          </a:stretch>
        </p:blipFill>
        <p:spPr>
          <a:xfrm>
            <a:off x="2980125" y="3393725"/>
            <a:ext cx="2739125" cy="1768200"/>
          </a:xfrm>
          <a:prstGeom prst="rect">
            <a:avLst/>
          </a:prstGeom>
          <a:noFill/>
          <a:ln>
            <a:noFill/>
          </a:ln>
        </p:spPr>
      </p:pic>
      <p:pic>
        <p:nvPicPr>
          <p:cNvPr id="452" name="Google Shape;452;p55"/>
          <p:cNvPicPr preferRelativeResize="0"/>
          <p:nvPr/>
        </p:nvPicPr>
        <p:blipFill>
          <a:blip r:embed="rId6">
            <a:alphaModFix/>
          </a:blip>
          <a:stretch>
            <a:fillRect/>
          </a:stretch>
        </p:blipFill>
        <p:spPr>
          <a:xfrm>
            <a:off x="7939849" y="106625"/>
            <a:ext cx="932500" cy="981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rotWithShape="1">
          <a:blip r:embed="rId3">
            <a:alphaModFix/>
          </a:blip>
          <a:srcRect b="0" l="0" r="0" t="0"/>
          <a:stretch/>
        </p:blipFill>
        <p:spPr>
          <a:xfrm>
            <a:off x="1434150" y="1400674"/>
            <a:ext cx="6513798" cy="2910201"/>
          </a:xfrm>
          <a:prstGeom prst="rect">
            <a:avLst/>
          </a:prstGeom>
          <a:noFill/>
          <a:ln cap="flat" cmpd="sng" w="9525">
            <a:solidFill>
              <a:schemeClr val="dk2"/>
            </a:solidFill>
            <a:prstDash val="solid"/>
            <a:round/>
            <a:headEnd len="sm" w="sm" type="none"/>
            <a:tailEnd len="sm" w="sm" type="none"/>
          </a:ln>
        </p:spPr>
      </p:pic>
      <p:sp>
        <p:nvSpPr>
          <p:cNvPr id="458" name="Google Shape;458;p56"/>
          <p:cNvSpPr txBox="1"/>
          <p:nvPr/>
        </p:nvSpPr>
        <p:spPr>
          <a:xfrm>
            <a:off x="812685" y="4581762"/>
            <a:ext cx="7518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i="1" lang="es" sz="1600" u="none" cap="none" strike="noStrike">
                <a:solidFill>
                  <a:srgbClr val="000000"/>
                </a:solidFill>
                <a:latin typeface="Helvetica Neue"/>
                <a:ea typeface="Helvetica Neue"/>
                <a:cs typeface="Helvetica Neue"/>
                <a:sym typeface="Helvetica Neue"/>
              </a:rPr>
              <a:t>Link de descarga: https://rstudio.com/products/rstudio/download/</a:t>
            </a:r>
            <a:endParaRPr i="1" sz="1600" u="none" cap="none" strike="noStrike">
              <a:solidFill>
                <a:srgbClr val="000000"/>
              </a:solidFill>
              <a:latin typeface="Helvetica Neue"/>
              <a:ea typeface="Helvetica Neue"/>
              <a:cs typeface="Helvetica Neue"/>
              <a:sym typeface="Helvetica Neue"/>
            </a:endParaRPr>
          </a:p>
        </p:txBody>
      </p:sp>
      <p:sp>
        <p:nvSpPr>
          <p:cNvPr id="459" name="Google Shape;459;p56"/>
          <p:cNvSpPr txBox="1"/>
          <p:nvPr/>
        </p:nvSpPr>
        <p:spPr>
          <a:xfrm>
            <a:off x="0" y="485925"/>
            <a:ext cx="7841400" cy="4140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0"/>
              <a:buFont typeface="Arial"/>
              <a:buNone/>
            </a:pPr>
            <a:r>
              <a:rPr lang="es" sz="1700">
                <a:latin typeface="Helvetica Neue Light"/>
                <a:ea typeface="Helvetica Neue Light"/>
                <a:cs typeface="Helvetica Neue Light"/>
                <a:sym typeface="Helvetica Neue Light"/>
              </a:rPr>
              <a:t>¿Cómo se visualiza RStudio?</a:t>
            </a:r>
            <a:endParaRPr sz="1700">
              <a:latin typeface="Helvetica Neue Light"/>
              <a:ea typeface="Helvetica Neue Light"/>
              <a:cs typeface="Helvetica Neue Light"/>
              <a:sym typeface="Helvetica Neue Light"/>
            </a:endParaRPr>
          </a:p>
        </p:txBody>
      </p:sp>
      <p:pic>
        <p:nvPicPr>
          <p:cNvPr id="460" name="Google Shape;460;p56"/>
          <p:cNvPicPr preferRelativeResize="0"/>
          <p:nvPr/>
        </p:nvPicPr>
        <p:blipFill>
          <a:blip r:embed="rId4">
            <a:alphaModFix/>
          </a:blip>
          <a:stretch>
            <a:fillRect/>
          </a:stretch>
        </p:blipFill>
        <p:spPr>
          <a:xfrm>
            <a:off x="7939849" y="106625"/>
            <a:ext cx="932500" cy="98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4" name="Shape 464"/>
        <p:cNvGrpSpPr/>
        <p:nvPr/>
      </p:nvGrpSpPr>
      <p:grpSpPr>
        <a:xfrm>
          <a:off x="0" y="0"/>
          <a:ext cx="0" cy="0"/>
          <a:chOff x="0" y="0"/>
          <a:chExt cx="0" cy="0"/>
        </a:xfrm>
      </p:grpSpPr>
      <p:sp>
        <p:nvSpPr>
          <p:cNvPr id="465" name="Google Shape;465;p5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PYTHON</a:t>
            </a:r>
            <a:endParaRPr i="1" sz="3600">
              <a:latin typeface="Anton"/>
              <a:ea typeface="Anton"/>
              <a:cs typeface="Anton"/>
              <a:sym typeface="Anton"/>
            </a:endParaRPr>
          </a:p>
        </p:txBody>
      </p:sp>
      <p:pic>
        <p:nvPicPr>
          <p:cNvPr id="466" name="Google Shape;466;p5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odo lo que necesitas para aprender PYTHON ya 🔥" id="472" name="Google Shape;472;p58"/>
          <p:cNvPicPr preferRelativeResize="0"/>
          <p:nvPr/>
        </p:nvPicPr>
        <p:blipFill rotWithShape="1">
          <a:blip r:embed="rId4">
            <a:alphaModFix/>
          </a:blip>
          <a:srcRect b="0" l="0" r="0" t="0"/>
          <a:stretch/>
        </p:blipFill>
        <p:spPr>
          <a:xfrm>
            <a:off x="-71275" y="617589"/>
            <a:ext cx="2895600" cy="1809750"/>
          </a:xfrm>
          <a:prstGeom prst="rect">
            <a:avLst/>
          </a:prstGeom>
          <a:noFill/>
          <a:ln>
            <a:noFill/>
          </a:ln>
        </p:spPr>
      </p:pic>
      <p:sp>
        <p:nvSpPr>
          <p:cNvPr id="473" name="Google Shape;473;p58"/>
          <p:cNvSpPr txBox="1"/>
          <p:nvPr/>
        </p:nvSpPr>
        <p:spPr>
          <a:xfrm>
            <a:off x="2416110" y="1021401"/>
            <a:ext cx="6014700" cy="2862900"/>
          </a:xfrm>
          <a:prstGeom prst="rect">
            <a:avLst/>
          </a:prstGeom>
          <a:noFill/>
          <a:ln>
            <a:noFill/>
          </a:ln>
        </p:spPr>
        <p:txBody>
          <a:bodyPr anchorCtr="0" anchor="t" bIns="45700" lIns="91425" spcFirstLastPara="1" rIns="91425" wrap="square" tIns="45700">
            <a:spAutoFit/>
          </a:bodyPr>
          <a:lstStyle/>
          <a:p>
            <a:pPr indent="0" lvl="0" marL="12700" marR="0" rtl="0" algn="just">
              <a:lnSpc>
                <a:spcPct val="150000"/>
              </a:lnSpc>
              <a:spcBef>
                <a:spcPts val="0"/>
              </a:spcBef>
              <a:spcAft>
                <a:spcPts val="0"/>
              </a:spcAft>
              <a:buNone/>
            </a:pPr>
            <a:r>
              <a:rPr b="1" lang="es" sz="1800">
                <a:latin typeface="Helvetica Neue"/>
                <a:ea typeface="Helvetica Neue"/>
                <a:cs typeface="Helvetica Neue"/>
                <a:sym typeface="Helvetica Neue"/>
              </a:rPr>
              <a:t>L</a:t>
            </a:r>
            <a:r>
              <a:rPr b="1" i="0" lang="es" sz="1800" u="none" cap="none" strike="noStrike">
                <a:solidFill>
                  <a:srgbClr val="000000"/>
                </a:solidFill>
                <a:latin typeface="Helvetica Neue"/>
                <a:ea typeface="Helvetica Neue"/>
                <a:cs typeface="Helvetica Neue"/>
                <a:sym typeface="Helvetica Neue"/>
              </a:rPr>
              <a:t>enguaje de programación poderoso y fácil de aprender</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Puede ser clasificado como un lenguaje interpretado (ejecuta las instrucciones a medida que las va leyendo) y de alto nivel. Python fue creado a finales de los años 80, por un programador holandés llamado Guido van Rossum, quien sigue siendo aún hoy el líder del desarrollo del lenguaje.</a:t>
            </a:r>
            <a:endParaRPr i="0" sz="1800" u="none" cap="none" strike="noStrike">
              <a:solidFill>
                <a:srgbClr val="000000"/>
              </a:solidFill>
              <a:latin typeface="Helvetica Neue"/>
              <a:ea typeface="Helvetica Neue"/>
              <a:cs typeface="Helvetica Neue"/>
              <a:sym typeface="Helvetica Neue"/>
            </a:endParaRPr>
          </a:p>
        </p:txBody>
      </p:sp>
      <p:pic>
        <p:nvPicPr>
          <p:cNvPr id="474" name="Google Shape;474;p58"/>
          <p:cNvPicPr preferRelativeResize="0"/>
          <p:nvPr/>
        </p:nvPicPr>
        <p:blipFill>
          <a:blip r:embed="rId5">
            <a:alphaModFix/>
          </a:blip>
          <a:stretch>
            <a:fillRect/>
          </a:stretch>
        </p:blipFill>
        <p:spPr>
          <a:xfrm>
            <a:off x="336950" y="2427339"/>
            <a:ext cx="2079160" cy="2061833"/>
          </a:xfrm>
          <a:prstGeom prst="rect">
            <a:avLst/>
          </a:prstGeom>
          <a:noFill/>
          <a:ln>
            <a:noFill/>
          </a:ln>
        </p:spPr>
      </p:pic>
      <p:pic>
        <p:nvPicPr>
          <p:cNvPr id="475" name="Google Shape;475;p58"/>
          <p:cNvPicPr preferRelativeResize="0"/>
          <p:nvPr/>
        </p:nvPicPr>
        <p:blipFill>
          <a:blip r:embed="rId6">
            <a:alphaModFix/>
          </a:blip>
          <a:stretch>
            <a:fillRect/>
          </a:stretch>
        </p:blipFill>
        <p:spPr>
          <a:xfrm>
            <a:off x="7975500" y="69224"/>
            <a:ext cx="919275" cy="919275"/>
          </a:xfrm>
          <a:prstGeom prst="rect">
            <a:avLst/>
          </a:prstGeom>
          <a:noFill/>
          <a:ln>
            <a:noFill/>
          </a:ln>
        </p:spPr>
      </p:pic>
      <p:sp>
        <p:nvSpPr>
          <p:cNvPr id="476" name="Google Shape;476;p58"/>
          <p:cNvSpPr txBox="1"/>
          <p:nvPr/>
        </p:nvSpPr>
        <p:spPr>
          <a:xfrm>
            <a:off x="537251" y="220958"/>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Python</a:t>
            </a:r>
            <a:endParaRPr i="1" sz="3500">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2" name="Google Shape;482;p59"/>
          <p:cNvSpPr txBox="1"/>
          <p:nvPr/>
        </p:nvSpPr>
        <p:spPr>
          <a:xfrm>
            <a:off x="651301" y="136121"/>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 sz="3500" u="none" cap="none" strike="noStrike">
                <a:solidFill>
                  <a:srgbClr val="000000"/>
                </a:solidFill>
                <a:latin typeface="Anton"/>
                <a:ea typeface="Anton"/>
                <a:cs typeface="Anton"/>
                <a:sym typeface="Anton"/>
              </a:rPr>
              <a:t>R vs Python</a:t>
            </a:r>
            <a:endParaRPr b="0" i="1" sz="3500" u="none" cap="none" strike="noStrike">
              <a:solidFill>
                <a:srgbClr val="000000"/>
              </a:solidFill>
              <a:latin typeface="Anton"/>
              <a:ea typeface="Anton"/>
              <a:cs typeface="Anton"/>
              <a:sym typeface="Anton"/>
            </a:endParaRPr>
          </a:p>
        </p:txBody>
      </p:sp>
      <p:graphicFrame>
        <p:nvGraphicFramePr>
          <p:cNvPr id="483" name="Google Shape;483;p59"/>
          <p:cNvGraphicFramePr/>
          <p:nvPr/>
        </p:nvGraphicFramePr>
        <p:xfrm>
          <a:off x="465122" y="1127217"/>
          <a:ext cx="3000000" cy="3000000"/>
        </p:xfrm>
        <a:graphic>
          <a:graphicData uri="http://schemas.openxmlformats.org/drawingml/2006/table">
            <a:tbl>
              <a:tblPr bandRow="1" firstRow="1">
                <a:noFill/>
                <a:tableStyleId>{DC985912-C59C-4F0C-A2B2-7EE054DBD7CA}</a:tableStyleId>
              </a:tblPr>
              <a:tblGrid>
                <a:gridCol w="2676125"/>
                <a:gridCol w="2676125"/>
                <a:gridCol w="2861500"/>
              </a:tblGrid>
              <a:tr h="370850">
                <a:tc>
                  <a:txBody>
                    <a:bodyPr/>
                    <a:lstStyle/>
                    <a:p>
                      <a:pPr indent="0" lvl="0" marL="0" marR="0" rtl="0" algn="l">
                        <a:lnSpc>
                          <a:spcPct val="100000"/>
                        </a:lnSpc>
                        <a:spcBef>
                          <a:spcPts val="0"/>
                        </a:spcBef>
                        <a:spcAft>
                          <a:spcPts val="0"/>
                        </a:spcAft>
                        <a:buNone/>
                      </a:pPr>
                      <a:r>
                        <a:rPr b="0" lang="es">
                          <a:solidFill>
                            <a:schemeClr val="dk1"/>
                          </a:solidFill>
                          <a:latin typeface="Anton"/>
                          <a:ea typeface="Anton"/>
                          <a:cs typeface="Anton"/>
                          <a:sym typeface="Anton"/>
                        </a:rPr>
                        <a:t>Características</a:t>
                      </a:r>
                      <a:endParaRPr b="0">
                        <a:solidFill>
                          <a:schemeClr val="dk1"/>
                        </a:solidFill>
                        <a:latin typeface="Anton"/>
                        <a:ea typeface="Anton"/>
                        <a:cs typeface="Anton"/>
                        <a:sym typeface="Anto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0" lang="es">
                          <a:solidFill>
                            <a:schemeClr val="dk1"/>
                          </a:solidFill>
                          <a:latin typeface="Anton"/>
                          <a:ea typeface="Anton"/>
                          <a:cs typeface="Anton"/>
                          <a:sym typeface="Anton"/>
                        </a:rPr>
                        <a:t>R</a:t>
                      </a:r>
                      <a:endParaRPr sz="1200">
                        <a:solidFill>
                          <a:schemeClr val="dk1"/>
                        </a:solidFill>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b="0" lang="es">
                          <a:solidFill>
                            <a:schemeClr val="dk1"/>
                          </a:solidFill>
                          <a:latin typeface="Anton"/>
                          <a:ea typeface="Anton"/>
                          <a:cs typeface="Anton"/>
                          <a:sym typeface="Anton"/>
                        </a:rPr>
                        <a:t>Python</a:t>
                      </a:r>
                      <a:endParaRPr b="0" sz="1200">
                        <a:solidFill>
                          <a:schemeClr val="dk1"/>
                        </a:solidFill>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370850">
                <a:tc>
                  <a:txBody>
                    <a:bodyPr/>
                    <a:lstStyle/>
                    <a:p>
                      <a:pPr indent="0" lvl="0" marL="0" marR="0" rtl="0" algn="l">
                        <a:lnSpc>
                          <a:spcPct val="100000"/>
                        </a:lnSpc>
                        <a:spcBef>
                          <a:spcPts val="0"/>
                        </a:spcBef>
                        <a:spcAft>
                          <a:spcPts val="0"/>
                        </a:spcAft>
                        <a:buNone/>
                      </a:pPr>
                      <a:r>
                        <a:rPr lang="es">
                          <a:latin typeface="Anton"/>
                          <a:ea typeface="Anton"/>
                          <a:cs typeface="Anton"/>
                          <a:sym typeface="Anton"/>
                        </a:rPr>
                        <a:t>Alcance</a:t>
                      </a:r>
                      <a:endParaRPr b="1" sz="1200">
                        <a:latin typeface="Helvetica Neue"/>
                        <a:ea typeface="Helvetica Neue"/>
                        <a:cs typeface="Helvetica Neue"/>
                        <a:sym typeface="Helvetica Neue"/>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(Principalmente) Análisis de datos y modelado estadístico</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Diferentes propósitos: desarrollo de aplicaciones web, ciencia de datos</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370850">
                <a:tc>
                  <a:txBody>
                    <a:bodyPr/>
                    <a:lstStyle/>
                    <a:p>
                      <a:pPr indent="0" lvl="0" marL="0" marR="0" rtl="0" algn="l">
                        <a:lnSpc>
                          <a:spcPct val="100000"/>
                        </a:lnSpc>
                        <a:spcBef>
                          <a:spcPts val="0"/>
                        </a:spcBef>
                        <a:spcAft>
                          <a:spcPts val="0"/>
                        </a:spcAft>
                        <a:buNone/>
                      </a:pPr>
                      <a:r>
                        <a:rPr lang="es">
                          <a:latin typeface="Anton"/>
                          <a:ea typeface="Anton"/>
                          <a:cs typeface="Anton"/>
                          <a:sym typeface="Anton"/>
                        </a:rPr>
                        <a:t>Usuarios</a:t>
                      </a:r>
                      <a:endParaRPr b="1" sz="1200">
                        <a:latin typeface="Helvetica Neue"/>
                        <a:ea typeface="Helvetica Neue"/>
                        <a:cs typeface="Helvetica Neue"/>
                        <a:sym typeface="Helvetica Neue"/>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Estadísticos, Investigadores, Analistas y Científicos de Datos.</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Desarrolladores, Ingenieros y Científicos de Datos.</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370850">
                <a:tc>
                  <a:txBody>
                    <a:bodyPr/>
                    <a:lstStyle/>
                    <a:p>
                      <a:pPr indent="0" lvl="0" marL="0" marR="0" rtl="0" algn="l">
                        <a:lnSpc>
                          <a:spcPct val="100000"/>
                        </a:lnSpc>
                        <a:spcBef>
                          <a:spcPts val="0"/>
                        </a:spcBef>
                        <a:spcAft>
                          <a:spcPts val="0"/>
                        </a:spcAft>
                        <a:buNone/>
                      </a:pPr>
                      <a:r>
                        <a:rPr lang="es">
                          <a:latin typeface="Anton"/>
                          <a:ea typeface="Anton"/>
                          <a:cs typeface="Anton"/>
                          <a:sym typeface="Anton"/>
                        </a:rPr>
                        <a:t>Flexibilidad </a:t>
                      </a:r>
                      <a:endParaRPr b="1" sz="1200">
                        <a:latin typeface="Helvetica Neue"/>
                        <a:ea typeface="Helvetica Neue"/>
                        <a:cs typeface="Helvetica Neue"/>
                        <a:sym typeface="Helvetica Neue"/>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Librerías disponibles fáciles de usar. </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Fácil para construir nuevos algoritmos desde el inicio.</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370850">
                <a:tc>
                  <a:txBody>
                    <a:bodyPr/>
                    <a:lstStyle/>
                    <a:p>
                      <a:pPr indent="0" lvl="0" marL="0" marR="0" rtl="0" algn="l">
                        <a:lnSpc>
                          <a:spcPct val="100000"/>
                        </a:lnSpc>
                        <a:spcBef>
                          <a:spcPts val="0"/>
                        </a:spcBef>
                        <a:spcAft>
                          <a:spcPts val="0"/>
                        </a:spcAft>
                        <a:buNone/>
                      </a:pPr>
                      <a:r>
                        <a:rPr lang="es">
                          <a:latin typeface="Anton"/>
                          <a:ea typeface="Anton"/>
                          <a:cs typeface="Anton"/>
                          <a:sym typeface="Anton"/>
                        </a:rPr>
                        <a:t>Paquetes esenciales </a:t>
                      </a:r>
                      <a:endParaRPr b="1" sz="1200">
                        <a:latin typeface="Helvetica Neue"/>
                        <a:ea typeface="Helvetica Neue"/>
                        <a:cs typeface="Helvetica Neue"/>
                        <a:sym typeface="Helvetica Neue"/>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Tydyverse, caret, ggplot2</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Numpy, pandas, scipy, scikitlearn </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r h="370850">
                <a:tc>
                  <a:txBody>
                    <a:bodyPr/>
                    <a:lstStyle/>
                    <a:p>
                      <a:pPr indent="0" lvl="0" marL="0" marR="0" rtl="0" algn="l">
                        <a:lnSpc>
                          <a:spcPct val="100000"/>
                        </a:lnSpc>
                        <a:spcBef>
                          <a:spcPts val="0"/>
                        </a:spcBef>
                        <a:spcAft>
                          <a:spcPts val="0"/>
                        </a:spcAft>
                        <a:buNone/>
                      </a:pPr>
                      <a:r>
                        <a:rPr lang="es">
                          <a:latin typeface="Anton"/>
                          <a:ea typeface="Anton"/>
                          <a:cs typeface="Anton"/>
                          <a:sym typeface="Anton"/>
                        </a:rPr>
                        <a:t>Herramientas de visualización</a:t>
                      </a:r>
                      <a:endParaRPr b="1" sz="1200">
                        <a:latin typeface="Helvetica Neue"/>
                        <a:ea typeface="Helvetica Neue"/>
                        <a:cs typeface="Helvetica Neue"/>
                        <a:sym typeface="Helvetica Neue"/>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Ggplot2, plotly, ggmap</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3CEFAB"/>
                    </a:solidFill>
                  </a:tcPr>
                </a:tc>
                <a:tc>
                  <a:txBody>
                    <a:bodyPr/>
                    <a:lstStyle/>
                    <a:p>
                      <a:pPr indent="0" lvl="0" marL="0" marR="0" rtl="0" algn="ctr">
                        <a:lnSpc>
                          <a:spcPct val="100000"/>
                        </a:lnSpc>
                        <a:spcBef>
                          <a:spcPts val="0"/>
                        </a:spcBef>
                        <a:spcAft>
                          <a:spcPts val="0"/>
                        </a:spcAft>
                        <a:buNone/>
                      </a:pPr>
                      <a:r>
                        <a:rPr lang="es" sz="1600">
                          <a:solidFill>
                            <a:srgbClr val="000000"/>
                          </a:solidFill>
                          <a:latin typeface="Helvetica Neue Light"/>
                          <a:ea typeface="Helvetica Neue Light"/>
                          <a:cs typeface="Helvetica Neue Light"/>
                          <a:sym typeface="Helvetica Neue Light"/>
                        </a:rPr>
                        <a:t>Matplotlib, ploty, seaborn</a:t>
                      </a:r>
                      <a:endParaRPr sz="1600">
                        <a:solidFill>
                          <a:srgbClr val="000000"/>
                        </a:solidFill>
                        <a:latin typeface="Helvetica Neue Light"/>
                        <a:ea typeface="Helvetica Neue Light"/>
                        <a:cs typeface="Helvetica Neue Light"/>
                        <a:sym typeface="Helvetica Neue Light"/>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89D2"/>
                    </a:solidFill>
                  </a:tcPr>
                </a:tc>
              </a:tr>
            </a:tbl>
          </a:graphicData>
        </a:graphic>
      </p:graphicFrame>
      <p:pic>
        <p:nvPicPr>
          <p:cNvPr id="484" name="Google Shape;484;p59"/>
          <p:cNvPicPr preferRelativeResize="0"/>
          <p:nvPr/>
        </p:nvPicPr>
        <p:blipFill>
          <a:blip r:embed="rId4">
            <a:alphaModFix/>
          </a:blip>
          <a:stretch>
            <a:fillRect/>
          </a:stretch>
        </p:blipFill>
        <p:spPr>
          <a:xfrm>
            <a:off x="8020425" y="248525"/>
            <a:ext cx="878700" cy="87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88" name="Shape 488"/>
        <p:cNvGrpSpPr/>
        <p:nvPr/>
      </p:nvGrpSpPr>
      <p:grpSpPr>
        <a:xfrm>
          <a:off x="0" y="0"/>
          <a:ext cx="0" cy="0"/>
          <a:chOff x="0" y="0"/>
          <a:chExt cx="0" cy="0"/>
        </a:xfrm>
      </p:grpSpPr>
      <p:sp>
        <p:nvSpPr>
          <p:cNvPr id="489" name="Google Shape;489;p6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OTROS LENGUAJES</a:t>
            </a:r>
            <a:endParaRPr i="1" sz="3600">
              <a:latin typeface="Anton"/>
              <a:ea typeface="Anton"/>
              <a:cs typeface="Anton"/>
              <a:sym typeface="Anton"/>
            </a:endParaRPr>
          </a:p>
        </p:txBody>
      </p:sp>
      <p:pic>
        <p:nvPicPr>
          <p:cNvPr id="490" name="Google Shape;490;p6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6" name="Google Shape;496;p61"/>
          <p:cNvSpPr txBox="1"/>
          <p:nvPr/>
        </p:nvSpPr>
        <p:spPr>
          <a:xfrm>
            <a:off x="2429525" y="1361863"/>
            <a:ext cx="6254700" cy="2924400"/>
          </a:xfrm>
          <a:prstGeom prst="rect">
            <a:avLst/>
          </a:prstGeom>
          <a:noFill/>
          <a:ln>
            <a:noFill/>
          </a:ln>
        </p:spPr>
        <p:txBody>
          <a:bodyPr anchorCtr="0" anchor="t" bIns="45700" lIns="91425" spcFirstLastPara="1" rIns="91425" wrap="square" tIns="45700">
            <a:spAutoFit/>
          </a:bodyPr>
          <a:lstStyle/>
          <a:p>
            <a:pPr indent="0" lvl="0" marL="12700" marR="0" rtl="0" algn="just">
              <a:lnSpc>
                <a:spcPct val="150000"/>
              </a:lnSpc>
              <a:spcBef>
                <a:spcPts val="0"/>
              </a:spcBef>
              <a:spcAft>
                <a:spcPts val="0"/>
              </a:spcAft>
              <a:buNone/>
            </a:pPr>
            <a:r>
              <a:rPr b="1" lang="es" sz="1600">
                <a:latin typeface="Helvetica Neue"/>
                <a:ea typeface="Helvetica Neue"/>
                <a:cs typeface="Helvetica Neue"/>
                <a:sym typeface="Helvetica Neue"/>
              </a:rPr>
              <a:t>L</a:t>
            </a:r>
            <a:r>
              <a:rPr b="1" i="0" lang="es" sz="1600" u="none" cap="none" strike="noStrike">
                <a:solidFill>
                  <a:srgbClr val="000000"/>
                </a:solidFill>
                <a:latin typeface="Helvetica Neue"/>
                <a:ea typeface="Helvetica Neue"/>
                <a:cs typeface="Helvetica Neue"/>
                <a:sym typeface="Helvetica Neue"/>
              </a:rPr>
              <a:t>enguaje de programación </a:t>
            </a:r>
            <a:r>
              <a:rPr b="1" lang="es" sz="1600">
                <a:latin typeface="Helvetica Neue"/>
                <a:ea typeface="Helvetica Neue"/>
                <a:cs typeface="Helvetica Neue"/>
                <a:sym typeface="Helvetica Neue"/>
              </a:rPr>
              <a:t>novedoso creado en 2009</a:t>
            </a:r>
            <a:r>
              <a:rPr i="0" lang="es" sz="1600" u="none" cap="none" strike="noStrike">
                <a:solidFill>
                  <a:srgbClr val="000000"/>
                </a:solidFill>
                <a:latin typeface="Helvetica Neue"/>
                <a:ea typeface="Helvetica Neue"/>
                <a:cs typeface="Helvetica Neue"/>
                <a:sym typeface="Helvetica Neue"/>
              </a:rPr>
              <a:t>. </a:t>
            </a:r>
            <a:r>
              <a:rPr lang="es" sz="1600">
                <a:latin typeface="Helvetica Neue Light"/>
                <a:ea typeface="Helvetica Neue Light"/>
                <a:cs typeface="Helvetica Neue Light"/>
                <a:sym typeface="Helvetica Neue Light"/>
              </a:rPr>
              <a:t>Proporciona DataFrames.jl para trabajar con conjuntos de datos y realizar manipulaciones de datos comunes. Además de trabajar con datos tabulares, los paquetes de </a:t>
            </a:r>
            <a:r>
              <a:rPr b="1" lang="es" sz="1600">
                <a:latin typeface="Helvetica Neue"/>
                <a:ea typeface="Helvetica Neue"/>
                <a:cs typeface="Helvetica Neue"/>
                <a:sym typeface="Helvetica Neue"/>
              </a:rPr>
              <a:t>JuliaGraphs</a:t>
            </a:r>
            <a:r>
              <a:rPr lang="es" sz="1600">
                <a:latin typeface="Helvetica Neue Light"/>
                <a:ea typeface="Helvetica Neue Light"/>
                <a:cs typeface="Helvetica Neue Light"/>
                <a:sym typeface="Helvetica Neue Light"/>
              </a:rPr>
              <a:t> facilitan el trabajo con datos.</a:t>
            </a:r>
            <a:endParaRPr sz="1600">
              <a:latin typeface="Helvetica Neue Light"/>
              <a:ea typeface="Helvetica Neue Light"/>
              <a:cs typeface="Helvetica Neue Light"/>
              <a:sym typeface="Helvetica Neue Light"/>
            </a:endParaRPr>
          </a:p>
          <a:p>
            <a:pPr indent="0" lvl="0" marL="12700" marR="0" rtl="0" algn="just">
              <a:lnSpc>
                <a:spcPct val="150000"/>
              </a:lnSpc>
              <a:spcBef>
                <a:spcPts val="0"/>
              </a:spcBef>
              <a:spcAft>
                <a:spcPts val="0"/>
              </a:spcAft>
              <a:buNone/>
            </a:pPr>
            <a:r>
              <a:rPr lang="es" sz="1600">
                <a:latin typeface="Helvetica Neue Light"/>
                <a:ea typeface="Helvetica Neue Light"/>
                <a:cs typeface="Helvetica Neue Light"/>
                <a:sym typeface="Helvetica Neue Light"/>
              </a:rPr>
              <a:t>Julia puede trabajar con casi todas las bases de datos utilizando los controladores JDBC.jl y ODBC.jl. Se integra fácilmente con </a:t>
            </a:r>
            <a:r>
              <a:rPr b="1" lang="es" sz="1600">
                <a:latin typeface="Helvetica Neue"/>
                <a:ea typeface="Helvetica Neue"/>
                <a:cs typeface="Helvetica Neue"/>
                <a:sym typeface="Helvetica Neue"/>
              </a:rPr>
              <a:t>Spark y Python</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pic>
        <p:nvPicPr>
          <p:cNvPr id="497" name="Google Shape;497;p61"/>
          <p:cNvPicPr preferRelativeResize="0"/>
          <p:nvPr/>
        </p:nvPicPr>
        <p:blipFill>
          <a:blip r:embed="rId4">
            <a:alphaModFix/>
          </a:blip>
          <a:stretch>
            <a:fillRect/>
          </a:stretch>
        </p:blipFill>
        <p:spPr>
          <a:xfrm>
            <a:off x="7975500" y="69224"/>
            <a:ext cx="919275" cy="919275"/>
          </a:xfrm>
          <a:prstGeom prst="rect">
            <a:avLst/>
          </a:prstGeom>
          <a:noFill/>
          <a:ln>
            <a:noFill/>
          </a:ln>
        </p:spPr>
      </p:pic>
      <p:pic>
        <p:nvPicPr>
          <p:cNvPr id="498" name="Google Shape;498;p61"/>
          <p:cNvPicPr preferRelativeResize="0"/>
          <p:nvPr/>
        </p:nvPicPr>
        <p:blipFill>
          <a:blip r:embed="rId5">
            <a:alphaModFix/>
          </a:blip>
          <a:stretch>
            <a:fillRect/>
          </a:stretch>
        </p:blipFill>
        <p:spPr>
          <a:xfrm>
            <a:off x="892192" y="3057792"/>
            <a:ext cx="825625" cy="825650"/>
          </a:xfrm>
          <a:prstGeom prst="rect">
            <a:avLst/>
          </a:prstGeom>
          <a:noFill/>
          <a:ln>
            <a:noFill/>
          </a:ln>
        </p:spPr>
      </p:pic>
      <p:pic>
        <p:nvPicPr>
          <p:cNvPr id="499" name="Google Shape;499;p61"/>
          <p:cNvPicPr preferRelativeResize="0"/>
          <p:nvPr/>
        </p:nvPicPr>
        <p:blipFill>
          <a:blip r:embed="rId6">
            <a:alphaModFix/>
          </a:blip>
          <a:stretch>
            <a:fillRect/>
          </a:stretch>
        </p:blipFill>
        <p:spPr>
          <a:xfrm>
            <a:off x="4081475" y="30900"/>
            <a:ext cx="1666326" cy="1077901"/>
          </a:xfrm>
          <a:prstGeom prst="rect">
            <a:avLst/>
          </a:prstGeom>
          <a:noFill/>
          <a:ln>
            <a:noFill/>
          </a:ln>
        </p:spPr>
      </p:pic>
      <p:pic>
        <p:nvPicPr>
          <p:cNvPr id="500" name="Google Shape;500;p61"/>
          <p:cNvPicPr preferRelativeResize="0"/>
          <p:nvPr/>
        </p:nvPicPr>
        <p:blipFill>
          <a:blip r:embed="rId7">
            <a:alphaModFix/>
          </a:blip>
          <a:stretch>
            <a:fillRect/>
          </a:stretch>
        </p:blipFill>
        <p:spPr>
          <a:xfrm>
            <a:off x="711750" y="1385225"/>
            <a:ext cx="1186525" cy="118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6" name="Google Shape;506;p62"/>
          <p:cNvSpPr txBox="1"/>
          <p:nvPr/>
        </p:nvSpPr>
        <p:spPr>
          <a:xfrm>
            <a:off x="2442950" y="1511638"/>
            <a:ext cx="6254700" cy="2555100"/>
          </a:xfrm>
          <a:prstGeom prst="rect">
            <a:avLst/>
          </a:prstGeom>
          <a:noFill/>
          <a:ln>
            <a:noFill/>
          </a:ln>
        </p:spPr>
        <p:txBody>
          <a:bodyPr anchorCtr="0" anchor="t" bIns="45700" lIns="91425" spcFirstLastPara="1" rIns="91425" wrap="square" tIns="45700">
            <a:spAutoFit/>
          </a:bodyPr>
          <a:lstStyle/>
          <a:p>
            <a:pPr indent="0" lvl="0" marL="12700" marR="0" rtl="0" algn="just">
              <a:lnSpc>
                <a:spcPct val="150000"/>
              </a:lnSpc>
              <a:spcBef>
                <a:spcPts val="0"/>
              </a:spcBef>
              <a:spcAft>
                <a:spcPts val="0"/>
              </a:spcAft>
              <a:buNone/>
            </a:pPr>
            <a:r>
              <a:rPr lang="es" sz="1600">
                <a:latin typeface="Helvetica Neue Light"/>
                <a:ea typeface="Helvetica Neue Light"/>
                <a:cs typeface="Helvetica Neue Light"/>
                <a:sym typeface="Helvetica Neue Light"/>
              </a:rPr>
              <a:t>JavaScript también es otro lenguaje de programación de ciencia de datos popular para aprender. S</a:t>
            </a:r>
            <a:r>
              <a:rPr b="1" lang="es" sz="1600">
                <a:latin typeface="Helvetica Neue"/>
                <a:ea typeface="Helvetica Neue"/>
                <a:cs typeface="Helvetica Neue"/>
                <a:sym typeface="Helvetica Neue"/>
              </a:rPr>
              <a:t>e utiliza para el desarrollo web por su capacidad de construir páginas web interactivas. </a:t>
            </a:r>
            <a:r>
              <a:rPr lang="es" sz="1600">
                <a:latin typeface="Helvetica Neue Light"/>
                <a:ea typeface="Helvetica Neue Light"/>
                <a:cs typeface="Helvetica Neue Light"/>
                <a:sym typeface="Helvetica Neue Light"/>
              </a:rPr>
              <a:t>Puede ser la mejor opción para crear y diseñar visualizaciones. </a:t>
            </a:r>
            <a:r>
              <a:rPr b="1" lang="es" sz="1600">
                <a:latin typeface="Helvetica Neue"/>
                <a:ea typeface="Helvetica Neue"/>
                <a:cs typeface="Helvetica Neue"/>
                <a:sym typeface="Helvetica Neue"/>
              </a:rPr>
              <a:t>Aunque es un gran lenguaje para aprender, es más útil en ciencia de datos para tareas esenciales como </a:t>
            </a:r>
            <a:r>
              <a:rPr b="1" lang="es" sz="1600">
                <a:latin typeface="Helvetica Neue"/>
                <a:ea typeface="Helvetica Neue"/>
                <a:cs typeface="Helvetica Neue"/>
                <a:sym typeface="Helvetica Neue"/>
              </a:rPr>
              <a:t>visualizaciones pero no tanto para modelamiento</a:t>
            </a:r>
            <a:r>
              <a:rPr b="1" lang="es" sz="1600">
                <a:latin typeface="Helvetica Neue"/>
                <a:ea typeface="Helvetica Neue"/>
                <a:cs typeface="Helvetica Neue"/>
                <a:sym typeface="Helvetica Neue"/>
              </a:rPr>
              <a:t>.</a:t>
            </a:r>
            <a:endParaRPr b="1" sz="1600">
              <a:latin typeface="Helvetica Neue"/>
              <a:ea typeface="Helvetica Neue"/>
              <a:cs typeface="Helvetica Neue"/>
              <a:sym typeface="Helvetica Neue"/>
            </a:endParaRPr>
          </a:p>
        </p:txBody>
      </p:sp>
      <p:sp>
        <p:nvSpPr>
          <p:cNvPr id="507" name="Google Shape;507;p62"/>
          <p:cNvSpPr txBox="1"/>
          <p:nvPr/>
        </p:nvSpPr>
        <p:spPr>
          <a:xfrm>
            <a:off x="537251" y="220958"/>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JavaScript</a:t>
            </a:r>
            <a:endParaRPr i="1" sz="3500">
              <a:latin typeface="Anton"/>
              <a:ea typeface="Anton"/>
              <a:cs typeface="Anton"/>
              <a:sym typeface="Anton"/>
            </a:endParaRPr>
          </a:p>
        </p:txBody>
      </p:sp>
      <p:pic>
        <p:nvPicPr>
          <p:cNvPr id="508" name="Google Shape;508;p62"/>
          <p:cNvPicPr preferRelativeResize="0"/>
          <p:nvPr/>
        </p:nvPicPr>
        <p:blipFill>
          <a:blip r:embed="rId4">
            <a:alphaModFix/>
          </a:blip>
          <a:stretch>
            <a:fillRect/>
          </a:stretch>
        </p:blipFill>
        <p:spPr>
          <a:xfrm>
            <a:off x="155988" y="1646326"/>
            <a:ext cx="2100250" cy="2100250"/>
          </a:xfrm>
          <a:prstGeom prst="rect">
            <a:avLst/>
          </a:prstGeom>
          <a:noFill/>
          <a:ln>
            <a:noFill/>
          </a:ln>
        </p:spPr>
      </p:pic>
      <p:pic>
        <p:nvPicPr>
          <p:cNvPr id="509" name="Google Shape;509;p62"/>
          <p:cNvPicPr preferRelativeResize="0"/>
          <p:nvPr/>
        </p:nvPicPr>
        <p:blipFill>
          <a:blip r:embed="rId5">
            <a:alphaModFix/>
          </a:blip>
          <a:stretch>
            <a:fillRect/>
          </a:stretch>
        </p:blipFill>
        <p:spPr>
          <a:xfrm>
            <a:off x="7824771" y="423313"/>
            <a:ext cx="929675" cy="6977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5" name="Google Shape;515;p63"/>
          <p:cNvSpPr txBox="1"/>
          <p:nvPr/>
        </p:nvSpPr>
        <p:spPr>
          <a:xfrm>
            <a:off x="2442950" y="1294200"/>
            <a:ext cx="6254700" cy="2555100"/>
          </a:xfrm>
          <a:prstGeom prst="rect">
            <a:avLst/>
          </a:prstGeom>
          <a:noFill/>
          <a:ln>
            <a:noFill/>
          </a:ln>
        </p:spPr>
        <p:txBody>
          <a:bodyPr anchorCtr="0" anchor="t" bIns="45700" lIns="91425" spcFirstLastPara="1" rIns="91425" wrap="square" tIns="45700">
            <a:spAutoFit/>
          </a:bodyPr>
          <a:lstStyle/>
          <a:p>
            <a:pPr indent="0" lvl="0" marL="12700" marR="0" rtl="0" algn="just">
              <a:lnSpc>
                <a:spcPct val="150000"/>
              </a:lnSpc>
              <a:spcBef>
                <a:spcPts val="0"/>
              </a:spcBef>
              <a:spcAft>
                <a:spcPts val="0"/>
              </a:spcAft>
              <a:buNone/>
            </a:pPr>
            <a:r>
              <a:rPr lang="es" sz="1600">
                <a:latin typeface="Helvetica Neue"/>
                <a:ea typeface="Helvetica Neue"/>
                <a:cs typeface="Helvetica Neue"/>
                <a:sym typeface="Helvetica Neue"/>
              </a:rPr>
              <a:t>Scala es un </a:t>
            </a:r>
            <a:r>
              <a:rPr b="1" lang="es" sz="1600">
                <a:latin typeface="Helvetica Neue"/>
                <a:ea typeface="Helvetica Neue"/>
                <a:cs typeface="Helvetica Neue"/>
                <a:sym typeface="Helvetica Neue"/>
              </a:rPr>
              <a:t>poderoso lenguaje de programación</a:t>
            </a:r>
            <a:r>
              <a:rPr lang="es" sz="1600">
                <a:latin typeface="Helvetica Neue"/>
                <a:ea typeface="Helvetica Neue"/>
                <a:cs typeface="Helvetica Neue"/>
                <a:sym typeface="Helvetica Neue"/>
              </a:rPr>
              <a:t> para ciencia de datos, adecuado para profesionales. Ideal para trabajar con conjuntos de datos de gran volumen. Permite la interoperabilidad con </a:t>
            </a:r>
            <a:r>
              <a:rPr b="1" lang="es" sz="1600">
                <a:latin typeface="Helvetica Neue"/>
                <a:ea typeface="Helvetica Neue"/>
                <a:cs typeface="Helvetica Neue"/>
                <a:sym typeface="Helvetica Neue"/>
              </a:rPr>
              <a:t>Java</a:t>
            </a:r>
            <a:r>
              <a:rPr lang="es" sz="1600">
                <a:latin typeface="Helvetica Neue"/>
                <a:ea typeface="Helvetica Neue"/>
                <a:cs typeface="Helvetica Neue"/>
                <a:sym typeface="Helvetica Neue"/>
              </a:rPr>
              <a:t>, lo que brinda muchas oportunidades. Scala también se puede usar con </a:t>
            </a:r>
            <a:r>
              <a:rPr b="1" lang="es" sz="1600">
                <a:latin typeface="Helvetica Neue"/>
                <a:ea typeface="Helvetica Neue"/>
                <a:cs typeface="Helvetica Neue"/>
                <a:sym typeface="Helvetica Neue"/>
              </a:rPr>
              <a:t>Spark</a:t>
            </a:r>
            <a:r>
              <a:rPr lang="es" sz="1600">
                <a:latin typeface="Helvetica Neue"/>
                <a:ea typeface="Helvetica Neue"/>
                <a:cs typeface="Helvetica Neue"/>
                <a:sym typeface="Helvetica Neue"/>
              </a:rPr>
              <a:t> para manejar grandes cantidades de datos en silos. Este lenguaje de programación de ciencia de datos también tiene una gran cantidad de librerías.</a:t>
            </a:r>
            <a:endParaRPr sz="1600">
              <a:latin typeface="Helvetica Neue Light"/>
              <a:ea typeface="Helvetica Neue Light"/>
              <a:cs typeface="Helvetica Neue Light"/>
              <a:sym typeface="Helvetica Neue Light"/>
            </a:endParaRPr>
          </a:p>
        </p:txBody>
      </p:sp>
      <p:pic>
        <p:nvPicPr>
          <p:cNvPr id="516" name="Google Shape;516;p63"/>
          <p:cNvPicPr preferRelativeResize="0"/>
          <p:nvPr/>
        </p:nvPicPr>
        <p:blipFill>
          <a:blip r:embed="rId4">
            <a:alphaModFix/>
          </a:blip>
          <a:stretch>
            <a:fillRect/>
          </a:stretch>
        </p:blipFill>
        <p:spPr>
          <a:xfrm>
            <a:off x="3450364" y="110275"/>
            <a:ext cx="2243274" cy="919150"/>
          </a:xfrm>
          <a:prstGeom prst="rect">
            <a:avLst/>
          </a:prstGeom>
          <a:noFill/>
          <a:ln>
            <a:noFill/>
          </a:ln>
        </p:spPr>
      </p:pic>
      <p:pic>
        <p:nvPicPr>
          <p:cNvPr id="517" name="Google Shape;517;p63"/>
          <p:cNvPicPr preferRelativeResize="0"/>
          <p:nvPr/>
        </p:nvPicPr>
        <p:blipFill>
          <a:blip r:embed="rId5">
            <a:alphaModFix/>
          </a:blip>
          <a:stretch>
            <a:fillRect/>
          </a:stretch>
        </p:blipFill>
        <p:spPr>
          <a:xfrm>
            <a:off x="20917" y="918750"/>
            <a:ext cx="2485600" cy="1865650"/>
          </a:xfrm>
          <a:prstGeom prst="rect">
            <a:avLst/>
          </a:prstGeom>
          <a:noFill/>
          <a:ln>
            <a:noFill/>
          </a:ln>
        </p:spPr>
      </p:pic>
      <p:pic>
        <p:nvPicPr>
          <p:cNvPr id="518" name="Google Shape;518;p63"/>
          <p:cNvPicPr preferRelativeResize="0"/>
          <p:nvPr/>
        </p:nvPicPr>
        <p:blipFill>
          <a:blip r:embed="rId6">
            <a:alphaModFix/>
          </a:blip>
          <a:stretch>
            <a:fillRect/>
          </a:stretch>
        </p:blipFill>
        <p:spPr>
          <a:xfrm>
            <a:off x="389060" y="2895288"/>
            <a:ext cx="1749326" cy="1204350"/>
          </a:xfrm>
          <a:prstGeom prst="rect">
            <a:avLst/>
          </a:prstGeom>
          <a:noFill/>
          <a:ln>
            <a:noFill/>
          </a:ln>
        </p:spPr>
      </p:pic>
      <p:sp>
        <p:nvSpPr>
          <p:cNvPr id="519" name="Google Shape;519;p63"/>
          <p:cNvSpPr txBox="1"/>
          <p:nvPr/>
        </p:nvSpPr>
        <p:spPr>
          <a:xfrm>
            <a:off x="1116050" y="4512700"/>
            <a:ext cx="6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a:t>Existen muchas más herramientas como: SAS, MATLAB, Java, C, C++</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176575" y="199288"/>
            <a:ext cx="7552800" cy="422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i="1" lang="es" sz="2000">
                <a:latin typeface="Anton"/>
                <a:ea typeface="Anton"/>
                <a:cs typeface="Anton"/>
                <a:sym typeface="Anton"/>
              </a:rPr>
              <a:t>MAPA DE CONCEPTOS CLASE 20</a:t>
            </a:r>
            <a:endParaRPr i="1" sz="2000">
              <a:latin typeface="Anton"/>
              <a:ea typeface="Anton"/>
              <a:cs typeface="Anton"/>
              <a:sym typeface="Anton"/>
            </a:endParaRPr>
          </a:p>
        </p:txBody>
      </p:sp>
      <p:pic>
        <p:nvPicPr>
          <p:cNvPr id="90" name="Google Shape;90;p1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1" name="Google Shape;91;p1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92" name="Google Shape;92;p19"/>
          <p:cNvSpPr/>
          <p:nvPr/>
        </p:nvSpPr>
        <p:spPr>
          <a:xfrm>
            <a:off x="309625" y="1307300"/>
            <a:ext cx="1452900" cy="6399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s" sz="1100">
                <a:solidFill>
                  <a:srgbClr val="FFFFFF"/>
                </a:solidFill>
                <a:latin typeface="Helvetica Neue"/>
                <a:ea typeface="Helvetica Neue"/>
                <a:cs typeface="Helvetica Neue"/>
                <a:sym typeface="Helvetica Neue"/>
              </a:rPr>
              <a:t>Stack Tecnológico I</a:t>
            </a:r>
            <a:endParaRPr sz="1100">
              <a:solidFill>
                <a:srgbClr val="FFFFFF"/>
              </a:solidFill>
              <a:latin typeface="Helvetica Neue"/>
              <a:ea typeface="Helvetica Neue"/>
              <a:cs typeface="Helvetica Neue"/>
              <a:sym typeface="Helvetica Neue"/>
            </a:endParaRPr>
          </a:p>
        </p:txBody>
      </p:sp>
      <p:sp>
        <p:nvSpPr>
          <p:cNvPr id="93" name="Google Shape;93;p19"/>
          <p:cNvSpPr/>
          <p:nvPr/>
        </p:nvSpPr>
        <p:spPr>
          <a:xfrm>
            <a:off x="3075200" y="1326047"/>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Helvetica Neue"/>
                <a:ea typeface="Helvetica Neue"/>
                <a:cs typeface="Helvetica Neue"/>
                <a:sym typeface="Helvetica Neue"/>
              </a:rPr>
              <a:t>Bases de datos</a:t>
            </a:r>
            <a:endParaRPr sz="1200">
              <a:solidFill>
                <a:srgbClr val="222222"/>
              </a:solidFill>
              <a:latin typeface="Helvetica Neue"/>
              <a:ea typeface="Helvetica Neue"/>
              <a:cs typeface="Helvetica Neue"/>
              <a:sym typeface="Helvetica Neue"/>
            </a:endParaRPr>
          </a:p>
        </p:txBody>
      </p:sp>
      <p:cxnSp>
        <p:nvCxnSpPr>
          <p:cNvPr id="94" name="Google Shape;94;p19"/>
          <p:cNvCxnSpPr>
            <a:stCxn id="92" idx="3"/>
            <a:endCxn id="93" idx="1"/>
          </p:cNvCxnSpPr>
          <p:nvPr/>
        </p:nvCxnSpPr>
        <p:spPr>
          <a:xfrm>
            <a:off x="1762525" y="1627250"/>
            <a:ext cx="1312800" cy="600"/>
          </a:xfrm>
          <a:prstGeom prst="bentConnector3">
            <a:avLst>
              <a:gd fmla="val 49997" name="adj1"/>
            </a:avLst>
          </a:prstGeom>
          <a:noFill/>
          <a:ln cap="flat" cmpd="sng" w="9525">
            <a:solidFill>
              <a:srgbClr val="CCCCCC"/>
            </a:solidFill>
            <a:prstDash val="solid"/>
            <a:round/>
            <a:headEnd len="med" w="med" type="none"/>
            <a:tailEnd len="med" w="med" type="oval"/>
          </a:ln>
        </p:spPr>
      </p:cxnSp>
      <p:sp>
        <p:nvSpPr>
          <p:cNvPr id="95" name="Google Shape;95;p19"/>
          <p:cNvSpPr/>
          <p:nvPr/>
        </p:nvSpPr>
        <p:spPr>
          <a:xfrm>
            <a:off x="5734133" y="1262413"/>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Relacionales</a:t>
            </a:r>
            <a:endParaRPr sz="1200">
              <a:solidFill>
                <a:srgbClr val="222222"/>
              </a:solidFill>
              <a:latin typeface="Helvetica Neue Light"/>
              <a:ea typeface="Helvetica Neue Light"/>
              <a:cs typeface="Helvetica Neue Light"/>
              <a:sym typeface="Helvetica Neue Light"/>
            </a:endParaRPr>
          </a:p>
        </p:txBody>
      </p:sp>
      <p:sp>
        <p:nvSpPr>
          <p:cNvPr id="96" name="Google Shape;96;p19"/>
          <p:cNvSpPr/>
          <p:nvPr/>
        </p:nvSpPr>
        <p:spPr>
          <a:xfrm>
            <a:off x="5734133" y="1726813"/>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No relacionales</a:t>
            </a:r>
            <a:endParaRPr sz="1200">
              <a:solidFill>
                <a:srgbClr val="222222"/>
              </a:solidFill>
              <a:latin typeface="Helvetica Neue Light"/>
              <a:ea typeface="Helvetica Neue Light"/>
              <a:cs typeface="Helvetica Neue Light"/>
              <a:sym typeface="Helvetica Neue Light"/>
            </a:endParaRPr>
          </a:p>
        </p:txBody>
      </p:sp>
      <p:cxnSp>
        <p:nvCxnSpPr>
          <p:cNvPr id="97" name="Google Shape;97;p19"/>
          <p:cNvCxnSpPr>
            <a:stCxn id="93" idx="3"/>
            <a:endCxn id="96" idx="1"/>
          </p:cNvCxnSpPr>
          <p:nvPr/>
        </p:nvCxnSpPr>
        <p:spPr>
          <a:xfrm>
            <a:off x="4304600" y="1627247"/>
            <a:ext cx="1429500" cy="2652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98" name="Google Shape;98;p19"/>
          <p:cNvCxnSpPr>
            <a:stCxn id="93" idx="3"/>
            <a:endCxn id="95" idx="1"/>
          </p:cNvCxnSpPr>
          <p:nvPr/>
        </p:nvCxnSpPr>
        <p:spPr>
          <a:xfrm flipH="1" rot="10800000">
            <a:off x="4304600" y="1428047"/>
            <a:ext cx="1429500" cy="199200"/>
          </a:xfrm>
          <a:prstGeom prst="bentConnector3">
            <a:avLst>
              <a:gd fmla="val 50001" name="adj1"/>
            </a:avLst>
          </a:prstGeom>
          <a:noFill/>
          <a:ln cap="flat" cmpd="sng" w="9525">
            <a:solidFill>
              <a:srgbClr val="CCCCCC"/>
            </a:solidFill>
            <a:prstDash val="solid"/>
            <a:round/>
            <a:headEnd len="med" w="med" type="none"/>
            <a:tailEnd len="med" w="med" type="oval"/>
          </a:ln>
        </p:spPr>
      </p:cxnSp>
      <p:sp>
        <p:nvSpPr>
          <p:cNvPr id="99" name="Google Shape;99;p19"/>
          <p:cNvSpPr/>
          <p:nvPr/>
        </p:nvSpPr>
        <p:spPr>
          <a:xfrm>
            <a:off x="3075200" y="2509122"/>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Helvetica Neue"/>
                <a:ea typeface="Helvetica Neue"/>
                <a:cs typeface="Helvetica Neue"/>
                <a:sym typeface="Helvetica Neue"/>
              </a:rPr>
              <a:t>Lenguajes Data Science</a:t>
            </a:r>
            <a:endParaRPr sz="1200">
              <a:solidFill>
                <a:srgbClr val="222222"/>
              </a:solidFill>
              <a:latin typeface="Helvetica Neue"/>
              <a:ea typeface="Helvetica Neue"/>
              <a:cs typeface="Helvetica Neue"/>
              <a:sym typeface="Helvetica Neue"/>
            </a:endParaRPr>
          </a:p>
        </p:txBody>
      </p:sp>
      <p:sp>
        <p:nvSpPr>
          <p:cNvPr id="100" name="Google Shape;100;p19"/>
          <p:cNvSpPr/>
          <p:nvPr/>
        </p:nvSpPr>
        <p:spPr>
          <a:xfrm>
            <a:off x="5734108" y="2230800"/>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R</a:t>
            </a:r>
            <a:endParaRPr sz="1200">
              <a:solidFill>
                <a:srgbClr val="222222"/>
              </a:solidFill>
              <a:latin typeface="Helvetica Neue Light"/>
              <a:ea typeface="Helvetica Neue Light"/>
              <a:cs typeface="Helvetica Neue Light"/>
              <a:sym typeface="Helvetica Neue Light"/>
            </a:endParaRPr>
          </a:p>
        </p:txBody>
      </p:sp>
      <p:sp>
        <p:nvSpPr>
          <p:cNvPr id="101" name="Google Shape;101;p19"/>
          <p:cNvSpPr/>
          <p:nvPr/>
        </p:nvSpPr>
        <p:spPr>
          <a:xfrm>
            <a:off x="5734108" y="2644725"/>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Python</a:t>
            </a:r>
            <a:endParaRPr sz="1200">
              <a:solidFill>
                <a:srgbClr val="222222"/>
              </a:solidFill>
              <a:latin typeface="Helvetica Neue Light"/>
              <a:ea typeface="Helvetica Neue Light"/>
              <a:cs typeface="Helvetica Neue Light"/>
              <a:sym typeface="Helvetica Neue Light"/>
            </a:endParaRPr>
          </a:p>
        </p:txBody>
      </p:sp>
      <p:cxnSp>
        <p:nvCxnSpPr>
          <p:cNvPr id="102" name="Google Shape;102;p19"/>
          <p:cNvCxnSpPr>
            <a:stCxn id="99" idx="3"/>
            <a:endCxn id="101" idx="1"/>
          </p:cNvCxnSpPr>
          <p:nvPr/>
        </p:nvCxnSpPr>
        <p:spPr>
          <a:xfrm>
            <a:off x="4304600" y="2810322"/>
            <a:ext cx="14295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3" name="Google Shape;103;p19"/>
          <p:cNvCxnSpPr>
            <a:stCxn id="99" idx="3"/>
            <a:endCxn id="100" idx="1"/>
          </p:cNvCxnSpPr>
          <p:nvPr/>
        </p:nvCxnSpPr>
        <p:spPr>
          <a:xfrm flipH="1" rot="10800000">
            <a:off x="4304600" y="2396322"/>
            <a:ext cx="1429500" cy="414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04" name="Google Shape;104;p19"/>
          <p:cNvSpPr/>
          <p:nvPr/>
        </p:nvSpPr>
        <p:spPr>
          <a:xfrm>
            <a:off x="3075200" y="3841747"/>
            <a:ext cx="12294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222222"/>
                </a:solidFill>
                <a:latin typeface="Helvetica Neue"/>
                <a:ea typeface="Helvetica Neue"/>
                <a:cs typeface="Helvetica Neue"/>
                <a:sym typeface="Helvetica Neue"/>
              </a:rPr>
              <a:t>Visualización</a:t>
            </a:r>
            <a:endParaRPr sz="1200">
              <a:solidFill>
                <a:srgbClr val="222222"/>
              </a:solidFill>
              <a:latin typeface="Helvetica Neue"/>
              <a:ea typeface="Helvetica Neue"/>
              <a:cs typeface="Helvetica Neue"/>
              <a:sym typeface="Helvetica Neue"/>
            </a:endParaRPr>
          </a:p>
        </p:txBody>
      </p:sp>
      <p:sp>
        <p:nvSpPr>
          <p:cNvPr id="105" name="Google Shape;105;p19"/>
          <p:cNvSpPr/>
          <p:nvPr/>
        </p:nvSpPr>
        <p:spPr>
          <a:xfrm>
            <a:off x="5689308" y="3728888"/>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Power BI</a:t>
            </a:r>
            <a:endParaRPr sz="1200">
              <a:solidFill>
                <a:srgbClr val="222222"/>
              </a:solidFill>
              <a:latin typeface="Helvetica Neue Light"/>
              <a:ea typeface="Helvetica Neue Light"/>
              <a:cs typeface="Helvetica Neue Light"/>
              <a:sym typeface="Helvetica Neue Light"/>
            </a:endParaRPr>
          </a:p>
        </p:txBody>
      </p:sp>
      <p:sp>
        <p:nvSpPr>
          <p:cNvPr id="106" name="Google Shape;106;p19"/>
          <p:cNvSpPr/>
          <p:nvPr/>
        </p:nvSpPr>
        <p:spPr>
          <a:xfrm>
            <a:off x="5689308" y="4271988"/>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Tableau</a:t>
            </a:r>
            <a:endParaRPr sz="1200">
              <a:solidFill>
                <a:srgbClr val="222222"/>
              </a:solidFill>
              <a:latin typeface="Helvetica Neue Light"/>
              <a:ea typeface="Helvetica Neue Light"/>
              <a:cs typeface="Helvetica Neue Light"/>
              <a:sym typeface="Helvetica Neue Light"/>
            </a:endParaRPr>
          </a:p>
        </p:txBody>
      </p:sp>
      <p:cxnSp>
        <p:nvCxnSpPr>
          <p:cNvPr id="107" name="Google Shape;107;p19"/>
          <p:cNvCxnSpPr>
            <a:stCxn id="104" idx="3"/>
            <a:endCxn id="106" idx="1"/>
          </p:cNvCxnSpPr>
          <p:nvPr/>
        </p:nvCxnSpPr>
        <p:spPr>
          <a:xfrm>
            <a:off x="4304600" y="4142947"/>
            <a:ext cx="1384800" cy="2946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08" name="Google Shape;108;p19"/>
          <p:cNvCxnSpPr>
            <a:stCxn id="104" idx="3"/>
            <a:endCxn id="105" idx="1"/>
          </p:cNvCxnSpPr>
          <p:nvPr/>
        </p:nvCxnSpPr>
        <p:spPr>
          <a:xfrm flipH="1" rot="10800000">
            <a:off x="4304600" y="3894547"/>
            <a:ext cx="1384800" cy="2484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09" name="Google Shape;109;p19"/>
          <p:cNvCxnSpPr>
            <a:stCxn id="92" idx="3"/>
            <a:endCxn id="99" idx="1"/>
          </p:cNvCxnSpPr>
          <p:nvPr/>
        </p:nvCxnSpPr>
        <p:spPr>
          <a:xfrm>
            <a:off x="1762525" y="1627250"/>
            <a:ext cx="1312800" cy="1183200"/>
          </a:xfrm>
          <a:prstGeom prst="bentConnector3">
            <a:avLst>
              <a:gd fmla="val 49995" name="adj1"/>
            </a:avLst>
          </a:prstGeom>
          <a:noFill/>
          <a:ln cap="flat" cmpd="sng" w="9525">
            <a:solidFill>
              <a:srgbClr val="CCCCCC"/>
            </a:solidFill>
            <a:prstDash val="solid"/>
            <a:round/>
            <a:headEnd len="med" w="med" type="none"/>
            <a:tailEnd len="med" w="med" type="oval"/>
          </a:ln>
        </p:spPr>
      </p:cxnSp>
      <p:cxnSp>
        <p:nvCxnSpPr>
          <p:cNvPr id="110" name="Google Shape;110;p19"/>
          <p:cNvCxnSpPr>
            <a:stCxn id="92" idx="3"/>
            <a:endCxn id="104" idx="1"/>
          </p:cNvCxnSpPr>
          <p:nvPr/>
        </p:nvCxnSpPr>
        <p:spPr>
          <a:xfrm>
            <a:off x="1762525" y="1627250"/>
            <a:ext cx="1312800" cy="25158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111" name="Google Shape;111;p19"/>
          <p:cNvSpPr/>
          <p:nvPr/>
        </p:nvSpPr>
        <p:spPr>
          <a:xfrm>
            <a:off x="5734108" y="3103675"/>
            <a:ext cx="1192200" cy="3312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222222"/>
                </a:solidFill>
                <a:latin typeface="Helvetica Neue Light"/>
                <a:ea typeface="Helvetica Neue Light"/>
                <a:cs typeface="Helvetica Neue Light"/>
                <a:sym typeface="Helvetica Neue Light"/>
              </a:rPr>
              <a:t>Otras herramientas</a:t>
            </a:r>
            <a:endParaRPr sz="1200">
              <a:solidFill>
                <a:srgbClr val="222222"/>
              </a:solidFill>
              <a:latin typeface="Helvetica Neue Light"/>
              <a:ea typeface="Helvetica Neue Light"/>
              <a:cs typeface="Helvetica Neue Light"/>
              <a:sym typeface="Helvetica Neue Light"/>
            </a:endParaRPr>
          </a:p>
        </p:txBody>
      </p:sp>
      <p:cxnSp>
        <p:nvCxnSpPr>
          <p:cNvPr id="112" name="Google Shape;112;p19"/>
          <p:cNvCxnSpPr>
            <a:stCxn id="99" idx="3"/>
            <a:endCxn id="111" idx="1"/>
          </p:cNvCxnSpPr>
          <p:nvPr/>
        </p:nvCxnSpPr>
        <p:spPr>
          <a:xfrm>
            <a:off x="4304600" y="2810322"/>
            <a:ext cx="1429500" cy="4590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6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VISUALIZACIÓN DE DATOS</a:t>
            </a:r>
            <a:endParaRPr i="1" sz="3600">
              <a:solidFill>
                <a:srgbClr val="E0FF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0" name="Google Shape;530;p65"/>
          <p:cNvSpPr txBox="1"/>
          <p:nvPr/>
        </p:nvSpPr>
        <p:spPr>
          <a:xfrm>
            <a:off x="549501" y="19601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 sz="2800" u="none" cap="none" strike="noStrike">
                <a:solidFill>
                  <a:srgbClr val="000000"/>
                </a:solidFill>
                <a:latin typeface="Anton"/>
                <a:ea typeface="Anton"/>
                <a:cs typeface="Anton"/>
                <a:sym typeface="Anton"/>
              </a:rPr>
              <a:t>Herramientas de Visualización de Datos</a:t>
            </a:r>
            <a:endParaRPr b="0" i="1" sz="2800" u="none" cap="none" strike="noStrike">
              <a:solidFill>
                <a:srgbClr val="000000"/>
              </a:solidFill>
              <a:latin typeface="Anton"/>
              <a:ea typeface="Anton"/>
              <a:cs typeface="Anton"/>
              <a:sym typeface="Anton"/>
            </a:endParaRPr>
          </a:p>
        </p:txBody>
      </p:sp>
      <p:pic>
        <p:nvPicPr>
          <p:cNvPr id="531" name="Google Shape;531;p65"/>
          <p:cNvPicPr preferRelativeResize="0"/>
          <p:nvPr/>
        </p:nvPicPr>
        <p:blipFill>
          <a:blip r:embed="rId4">
            <a:alphaModFix/>
          </a:blip>
          <a:stretch>
            <a:fillRect/>
          </a:stretch>
        </p:blipFill>
        <p:spPr>
          <a:xfrm>
            <a:off x="8020425" y="248525"/>
            <a:ext cx="878700" cy="878700"/>
          </a:xfrm>
          <a:prstGeom prst="rect">
            <a:avLst/>
          </a:prstGeom>
          <a:noFill/>
          <a:ln>
            <a:noFill/>
          </a:ln>
        </p:spPr>
      </p:pic>
      <p:pic>
        <p:nvPicPr>
          <p:cNvPr id="532" name="Google Shape;532;p65"/>
          <p:cNvPicPr preferRelativeResize="0"/>
          <p:nvPr/>
        </p:nvPicPr>
        <p:blipFill rotWithShape="1">
          <a:blip r:embed="rId5">
            <a:alphaModFix/>
          </a:blip>
          <a:srcRect b="34730" l="0" r="66529" t="0"/>
          <a:stretch/>
        </p:blipFill>
        <p:spPr>
          <a:xfrm>
            <a:off x="1275300" y="3672776"/>
            <a:ext cx="694450" cy="608000"/>
          </a:xfrm>
          <a:prstGeom prst="rect">
            <a:avLst/>
          </a:prstGeom>
          <a:noFill/>
          <a:ln>
            <a:noFill/>
          </a:ln>
        </p:spPr>
      </p:pic>
      <p:pic>
        <p:nvPicPr>
          <p:cNvPr id="533" name="Google Shape;533;p65"/>
          <p:cNvPicPr preferRelativeResize="0"/>
          <p:nvPr/>
        </p:nvPicPr>
        <p:blipFill>
          <a:blip r:embed="rId6">
            <a:alphaModFix/>
          </a:blip>
          <a:stretch>
            <a:fillRect/>
          </a:stretch>
        </p:blipFill>
        <p:spPr>
          <a:xfrm>
            <a:off x="2807390" y="3647682"/>
            <a:ext cx="602079" cy="697801"/>
          </a:xfrm>
          <a:prstGeom prst="rect">
            <a:avLst/>
          </a:prstGeom>
          <a:noFill/>
          <a:ln>
            <a:noFill/>
          </a:ln>
        </p:spPr>
      </p:pic>
      <p:pic>
        <p:nvPicPr>
          <p:cNvPr id="534" name="Google Shape;534;p65"/>
          <p:cNvPicPr preferRelativeResize="0"/>
          <p:nvPr/>
        </p:nvPicPr>
        <p:blipFill rotWithShape="1">
          <a:blip r:embed="rId7">
            <a:alphaModFix/>
          </a:blip>
          <a:srcRect b="0" l="0" r="69874" t="0"/>
          <a:stretch/>
        </p:blipFill>
        <p:spPr>
          <a:xfrm>
            <a:off x="4247129" y="3733013"/>
            <a:ext cx="602075" cy="527134"/>
          </a:xfrm>
          <a:prstGeom prst="rect">
            <a:avLst/>
          </a:prstGeom>
          <a:noFill/>
          <a:ln>
            <a:noFill/>
          </a:ln>
        </p:spPr>
      </p:pic>
      <p:pic>
        <p:nvPicPr>
          <p:cNvPr id="535" name="Google Shape;535;p65"/>
          <p:cNvPicPr preferRelativeResize="0"/>
          <p:nvPr/>
        </p:nvPicPr>
        <p:blipFill rotWithShape="1">
          <a:blip r:embed="rId8">
            <a:alphaModFix/>
          </a:blip>
          <a:srcRect b="47641" l="34824" r="31888" t="18743"/>
          <a:stretch/>
        </p:blipFill>
        <p:spPr>
          <a:xfrm>
            <a:off x="7206138" y="3672775"/>
            <a:ext cx="602076" cy="608002"/>
          </a:xfrm>
          <a:prstGeom prst="rect">
            <a:avLst/>
          </a:prstGeom>
          <a:noFill/>
          <a:ln>
            <a:noFill/>
          </a:ln>
        </p:spPr>
      </p:pic>
      <p:pic>
        <p:nvPicPr>
          <p:cNvPr id="536" name="Google Shape;536;p65"/>
          <p:cNvPicPr preferRelativeResize="0"/>
          <p:nvPr/>
        </p:nvPicPr>
        <p:blipFill rotWithShape="1">
          <a:blip r:embed="rId9">
            <a:alphaModFix/>
          </a:blip>
          <a:srcRect b="0" l="0" r="70162" t="0"/>
          <a:stretch/>
        </p:blipFill>
        <p:spPr>
          <a:xfrm>
            <a:off x="5680449" y="3647675"/>
            <a:ext cx="694449" cy="595146"/>
          </a:xfrm>
          <a:prstGeom prst="rect">
            <a:avLst/>
          </a:prstGeom>
          <a:noFill/>
          <a:ln>
            <a:noFill/>
          </a:ln>
        </p:spPr>
      </p:pic>
      <p:sp>
        <p:nvSpPr>
          <p:cNvPr id="537" name="Google Shape;537;p65"/>
          <p:cNvSpPr/>
          <p:nvPr/>
        </p:nvSpPr>
        <p:spPr>
          <a:xfrm>
            <a:off x="2826150" y="1387363"/>
            <a:ext cx="3491700" cy="429600"/>
          </a:xfrm>
          <a:prstGeom prst="roundRect">
            <a:avLst>
              <a:gd fmla="val 16667" name="adj"/>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Herramientas de visualización de datos</a:t>
            </a:r>
            <a:endParaRPr>
              <a:latin typeface="Helvetica Neue"/>
              <a:ea typeface="Helvetica Neue"/>
              <a:cs typeface="Helvetica Neue"/>
              <a:sym typeface="Helvetica Neue"/>
            </a:endParaRPr>
          </a:p>
        </p:txBody>
      </p:sp>
      <p:cxnSp>
        <p:nvCxnSpPr>
          <p:cNvPr id="538" name="Google Shape;538;p65"/>
          <p:cNvCxnSpPr/>
          <p:nvPr/>
        </p:nvCxnSpPr>
        <p:spPr>
          <a:xfrm>
            <a:off x="1554900" y="2242075"/>
            <a:ext cx="6043200" cy="0"/>
          </a:xfrm>
          <a:prstGeom prst="straightConnector1">
            <a:avLst/>
          </a:prstGeom>
          <a:noFill/>
          <a:ln cap="flat" cmpd="sng" w="28575">
            <a:solidFill>
              <a:srgbClr val="888888"/>
            </a:solidFill>
            <a:prstDash val="solid"/>
            <a:round/>
            <a:headEnd len="med" w="med" type="oval"/>
            <a:tailEnd len="med" w="med" type="oval"/>
          </a:ln>
        </p:spPr>
      </p:cxnSp>
      <p:cxnSp>
        <p:nvCxnSpPr>
          <p:cNvPr id="539" name="Google Shape;539;p65"/>
          <p:cNvCxnSpPr/>
          <p:nvPr/>
        </p:nvCxnSpPr>
        <p:spPr>
          <a:xfrm>
            <a:off x="1642175" y="2403225"/>
            <a:ext cx="0" cy="658200"/>
          </a:xfrm>
          <a:prstGeom prst="straightConnector1">
            <a:avLst/>
          </a:prstGeom>
          <a:noFill/>
          <a:ln cap="flat" cmpd="sng" w="28575">
            <a:solidFill>
              <a:srgbClr val="888888"/>
            </a:solidFill>
            <a:prstDash val="solid"/>
            <a:round/>
            <a:headEnd len="med" w="med" type="oval"/>
            <a:tailEnd len="med" w="med" type="oval"/>
          </a:ln>
        </p:spPr>
      </p:cxnSp>
      <p:cxnSp>
        <p:nvCxnSpPr>
          <p:cNvPr id="540" name="Google Shape;540;p65"/>
          <p:cNvCxnSpPr/>
          <p:nvPr/>
        </p:nvCxnSpPr>
        <p:spPr>
          <a:xfrm>
            <a:off x="3108425" y="2403225"/>
            <a:ext cx="0" cy="658200"/>
          </a:xfrm>
          <a:prstGeom prst="straightConnector1">
            <a:avLst/>
          </a:prstGeom>
          <a:noFill/>
          <a:ln cap="flat" cmpd="sng" w="28575">
            <a:solidFill>
              <a:srgbClr val="888888"/>
            </a:solidFill>
            <a:prstDash val="solid"/>
            <a:round/>
            <a:headEnd len="med" w="med" type="oval"/>
            <a:tailEnd len="med" w="med" type="oval"/>
          </a:ln>
        </p:spPr>
      </p:cxnSp>
      <p:cxnSp>
        <p:nvCxnSpPr>
          <p:cNvPr id="541" name="Google Shape;541;p65"/>
          <p:cNvCxnSpPr/>
          <p:nvPr/>
        </p:nvCxnSpPr>
        <p:spPr>
          <a:xfrm>
            <a:off x="4574675" y="2403225"/>
            <a:ext cx="0" cy="658200"/>
          </a:xfrm>
          <a:prstGeom prst="straightConnector1">
            <a:avLst/>
          </a:prstGeom>
          <a:noFill/>
          <a:ln cap="flat" cmpd="sng" w="28575">
            <a:solidFill>
              <a:srgbClr val="888888"/>
            </a:solidFill>
            <a:prstDash val="solid"/>
            <a:round/>
            <a:headEnd len="med" w="med" type="oval"/>
            <a:tailEnd len="med" w="med" type="oval"/>
          </a:ln>
        </p:spPr>
      </p:cxnSp>
      <p:cxnSp>
        <p:nvCxnSpPr>
          <p:cNvPr id="542" name="Google Shape;542;p65"/>
          <p:cNvCxnSpPr/>
          <p:nvPr/>
        </p:nvCxnSpPr>
        <p:spPr>
          <a:xfrm>
            <a:off x="6040925" y="2403225"/>
            <a:ext cx="0" cy="658200"/>
          </a:xfrm>
          <a:prstGeom prst="straightConnector1">
            <a:avLst/>
          </a:prstGeom>
          <a:noFill/>
          <a:ln cap="flat" cmpd="sng" w="28575">
            <a:solidFill>
              <a:srgbClr val="888888"/>
            </a:solidFill>
            <a:prstDash val="solid"/>
            <a:round/>
            <a:headEnd len="med" w="med" type="oval"/>
            <a:tailEnd len="med" w="med" type="oval"/>
          </a:ln>
        </p:spPr>
      </p:cxnSp>
      <p:cxnSp>
        <p:nvCxnSpPr>
          <p:cNvPr id="543" name="Google Shape;543;p65"/>
          <p:cNvCxnSpPr/>
          <p:nvPr/>
        </p:nvCxnSpPr>
        <p:spPr>
          <a:xfrm>
            <a:off x="7507175" y="2403225"/>
            <a:ext cx="0" cy="658200"/>
          </a:xfrm>
          <a:prstGeom prst="straightConnector1">
            <a:avLst/>
          </a:prstGeom>
          <a:noFill/>
          <a:ln cap="flat" cmpd="sng" w="28575">
            <a:solidFill>
              <a:srgbClr val="888888"/>
            </a:solidFill>
            <a:prstDash val="solid"/>
            <a:round/>
            <a:headEnd len="med" w="med" type="oval"/>
            <a:tailEnd len="med" w="med" type="oval"/>
          </a:ln>
        </p:spPr>
      </p:cxnSp>
      <p:sp>
        <p:nvSpPr>
          <p:cNvPr id="544" name="Google Shape;544;p65"/>
          <p:cNvSpPr/>
          <p:nvPr/>
        </p:nvSpPr>
        <p:spPr>
          <a:xfrm>
            <a:off x="1153675" y="3105450"/>
            <a:ext cx="966300" cy="429600"/>
          </a:xfrm>
          <a:prstGeom prst="roundRect">
            <a:avLst>
              <a:gd fmla="val 16667" name="adj"/>
            </a:avLst>
          </a:prstGeom>
          <a:solidFill>
            <a:schemeClr val="lt1"/>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Dash</a:t>
            </a:r>
            <a:endParaRPr>
              <a:latin typeface="Helvetica Neue"/>
              <a:ea typeface="Helvetica Neue"/>
              <a:cs typeface="Helvetica Neue"/>
              <a:sym typeface="Helvetica Neue"/>
            </a:endParaRPr>
          </a:p>
        </p:txBody>
      </p:sp>
      <p:sp>
        <p:nvSpPr>
          <p:cNvPr id="545" name="Google Shape;545;p65"/>
          <p:cNvSpPr/>
          <p:nvPr/>
        </p:nvSpPr>
        <p:spPr>
          <a:xfrm>
            <a:off x="4140075" y="3105450"/>
            <a:ext cx="966300" cy="429600"/>
          </a:xfrm>
          <a:prstGeom prst="roundRect">
            <a:avLst>
              <a:gd fmla="val 16667" name="adj"/>
            </a:avLst>
          </a:prstGeom>
          <a:solidFill>
            <a:schemeClr val="lt1"/>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Power BI</a:t>
            </a:r>
            <a:endParaRPr>
              <a:latin typeface="Helvetica Neue"/>
              <a:ea typeface="Helvetica Neue"/>
              <a:cs typeface="Helvetica Neue"/>
              <a:sym typeface="Helvetica Neue"/>
            </a:endParaRPr>
          </a:p>
        </p:txBody>
      </p:sp>
      <p:sp>
        <p:nvSpPr>
          <p:cNvPr id="546" name="Google Shape;546;p65"/>
          <p:cNvSpPr/>
          <p:nvPr/>
        </p:nvSpPr>
        <p:spPr>
          <a:xfrm>
            <a:off x="5557775" y="3105438"/>
            <a:ext cx="966300" cy="429600"/>
          </a:xfrm>
          <a:prstGeom prst="roundRect">
            <a:avLst>
              <a:gd fmla="val 16667" name="adj"/>
            </a:avLst>
          </a:prstGeom>
          <a:solidFill>
            <a:schemeClr val="lt1"/>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Pentaho</a:t>
            </a:r>
            <a:endParaRPr>
              <a:latin typeface="Helvetica Neue"/>
              <a:ea typeface="Helvetica Neue"/>
              <a:cs typeface="Helvetica Neue"/>
              <a:sym typeface="Helvetica Neue"/>
            </a:endParaRPr>
          </a:p>
        </p:txBody>
      </p:sp>
      <p:sp>
        <p:nvSpPr>
          <p:cNvPr id="547" name="Google Shape;547;p65"/>
          <p:cNvSpPr/>
          <p:nvPr/>
        </p:nvSpPr>
        <p:spPr>
          <a:xfrm>
            <a:off x="2675352" y="3105450"/>
            <a:ext cx="966300" cy="429600"/>
          </a:xfrm>
          <a:prstGeom prst="roundRect">
            <a:avLst>
              <a:gd fmla="val 16667" name="adj"/>
            </a:avLst>
          </a:prstGeom>
          <a:solidFill>
            <a:schemeClr val="lt1"/>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Shiny</a:t>
            </a:r>
            <a:endParaRPr>
              <a:latin typeface="Helvetica Neue"/>
              <a:ea typeface="Helvetica Neue"/>
              <a:cs typeface="Helvetica Neue"/>
              <a:sym typeface="Helvetica Neue"/>
            </a:endParaRPr>
          </a:p>
        </p:txBody>
      </p:sp>
      <p:sp>
        <p:nvSpPr>
          <p:cNvPr id="548" name="Google Shape;548;p65"/>
          <p:cNvSpPr/>
          <p:nvPr/>
        </p:nvSpPr>
        <p:spPr>
          <a:xfrm>
            <a:off x="7024019" y="3105438"/>
            <a:ext cx="966300" cy="429600"/>
          </a:xfrm>
          <a:prstGeom prst="roundRect">
            <a:avLst>
              <a:gd fmla="val 16667" name="adj"/>
            </a:avLst>
          </a:prstGeom>
          <a:solidFill>
            <a:schemeClr val="lt1"/>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Tableau</a:t>
            </a:r>
            <a:endParaRPr>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66"/>
          <p:cNvPicPr preferRelativeResize="0"/>
          <p:nvPr/>
        </p:nvPicPr>
        <p:blipFill>
          <a:blip r:embed="rId3">
            <a:alphaModFix/>
          </a:blip>
          <a:stretch>
            <a:fillRect/>
          </a:stretch>
        </p:blipFill>
        <p:spPr>
          <a:xfrm>
            <a:off x="4930750" y="1319600"/>
            <a:ext cx="4179624" cy="3044200"/>
          </a:xfrm>
          <a:prstGeom prst="rect">
            <a:avLst/>
          </a:prstGeom>
          <a:noFill/>
          <a:ln>
            <a:noFill/>
          </a:ln>
        </p:spPr>
      </p:pic>
      <p:sp>
        <p:nvSpPr>
          <p:cNvPr id="554" name="Google Shape;554;p66"/>
          <p:cNvSpPr txBox="1"/>
          <p:nvPr/>
        </p:nvSpPr>
        <p:spPr>
          <a:xfrm>
            <a:off x="721801" y="24851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Dash</a:t>
            </a:r>
            <a:endParaRPr b="0" i="1" sz="3500" u="none" cap="none" strike="noStrike">
              <a:solidFill>
                <a:srgbClr val="000000"/>
              </a:solidFill>
              <a:latin typeface="Anton"/>
              <a:ea typeface="Anton"/>
              <a:cs typeface="Anton"/>
              <a:sym typeface="Anton"/>
            </a:endParaRPr>
          </a:p>
        </p:txBody>
      </p:sp>
      <p:pic>
        <p:nvPicPr>
          <p:cNvPr id="555" name="Google Shape;555;p66"/>
          <p:cNvPicPr preferRelativeResize="0"/>
          <p:nvPr/>
        </p:nvPicPr>
        <p:blipFill>
          <a:blip r:embed="rId4">
            <a:alphaModFix/>
          </a:blip>
          <a:stretch>
            <a:fillRect/>
          </a:stretch>
        </p:blipFill>
        <p:spPr>
          <a:xfrm>
            <a:off x="189700" y="123145"/>
            <a:ext cx="1060700" cy="1026950"/>
          </a:xfrm>
          <a:prstGeom prst="rect">
            <a:avLst/>
          </a:prstGeom>
          <a:noFill/>
          <a:ln>
            <a:noFill/>
          </a:ln>
        </p:spPr>
      </p:pic>
      <p:sp>
        <p:nvSpPr>
          <p:cNvPr id="556" name="Google Shape;556;p66"/>
          <p:cNvSpPr txBox="1"/>
          <p:nvPr/>
        </p:nvSpPr>
        <p:spPr>
          <a:xfrm>
            <a:off x="189700" y="1464350"/>
            <a:ext cx="4404600" cy="3077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700">
                <a:latin typeface="Helvetica Neue"/>
                <a:ea typeface="Helvetica Neue"/>
                <a:cs typeface="Helvetica Neue"/>
                <a:sym typeface="Helvetica Neue"/>
              </a:rPr>
              <a:t>Framework de Python creado por plotly para crear aplicaciones web interactivas. Código de Flask, Plotly.js y React.jsy sin tener que aprender HTML, CSS y Javascript. Dash es de </a:t>
            </a:r>
            <a:r>
              <a:rPr b="1" lang="es" sz="1700">
                <a:latin typeface="Helvetica Neue"/>
                <a:ea typeface="Helvetica Neue"/>
                <a:cs typeface="Helvetica Neue"/>
                <a:sym typeface="Helvetica Neue"/>
              </a:rPr>
              <a:t>código abierto</a:t>
            </a:r>
            <a:r>
              <a:rPr lang="es" sz="1700">
                <a:latin typeface="Helvetica Neue"/>
                <a:ea typeface="Helvetica Neue"/>
                <a:cs typeface="Helvetica Neue"/>
                <a:sym typeface="Helvetica Neue"/>
              </a:rPr>
              <a:t> y la creación de la aplicación utilizando un framework se ve en el navegador web.</a:t>
            </a:r>
            <a:endParaRPr b="0" i="0" u="none" cap="none" strike="noStrike">
              <a:solidFill>
                <a:schemeClr val="dk2"/>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nvSpPr>
        <p:spPr>
          <a:xfrm>
            <a:off x="721801" y="24851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Shiny</a:t>
            </a:r>
            <a:endParaRPr b="0" i="1" sz="3500" u="none" cap="none" strike="noStrike">
              <a:solidFill>
                <a:srgbClr val="000000"/>
              </a:solidFill>
              <a:latin typeface="Anton"/>
              <a:ea typeface="Anton"/>
              <a:cs typeface="Anton"/>
              <a:sym typeface="Anton"/>
            </a:endParaRPr>
          </a:p>
        </p:txBody>
      </p:sp>
      <p:sp>
        <p:nvSpPr>
          <p:cNvPr id="562" name="Google Shape;562;p67"/>
          <p:cNvSpPr txBox="1"/>
          <p:nvPr/>
        </p:nvSpPr>
        <p:spPr>
          <a:xfrm>
            <a:off x="167400" y="1444700"/>
            <a:ext cx="4404600" cy="3077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700">
                <a:latin typeface="Helvetica Neue"/>
                <a:ea typeface="Helvetica Neue"/>
                <a:cs typeface="Helvetica Neue"/>
                <a:sym typeface="Helvetica Neue"/>
              </a:rPr>
              <a:t>Shiny es un </a:t>
            </a:r>
            <a:r>
              <a:rPr b="1" lang="es" sz="1700">
                <a:latin typeface="Helvetica Neue"/>
                <a:ea typeface="Helvetica Neue"/>
                <a:cs typeface="Helvetica Neue"/>
                <a:sym typeface="Helvetica Neue"/>
              </a:rPr>
              <a:t>paquete de R</a:t>
            </a:r>
            <a:r>
              <a:rPr lang="es" sz="1700">
                <a:latin typeface="Helvetica Neue"/>
                <a:ea typeface="Helvetica Neue"/>
                <a:cs typeface="Helvetica Neue"/>
                <a:sym typeface="Helvetica Neue"/>
              </a:rPr>
              <a:t> que facilita la creación de aplicaciones web interactivas desde R. Puede alojar aplicaciones independientes en una página web o incrustarlas en documentos de R Markdown o crear paneles. Permite el uso de temas CSS, widgets html y acciones de JavaScript.</a:t>
            </a:r>
            <a:endParaRPr b="0" i="0" u="none" cap="none" strike="noStrike">
              <a:solidFill>
                <a:schemeClr val="dk2"/>
              </a:solidFill>
              <a:latin typeface="Roboto"/>
              <a:ea typeface="Roboto"/>
              <a:cs typeface="Roboto"/>
              <a:sym typeface="Roboto"/>
            </a:endParaRPr>
          </a:p>
        </p:txBody>
      </p:sp>
      <p:pic>
        <p:nvPicPr>
          <p:cNvPr id="563" name="Google Shape;563;p67"/>
          <p:cNvPicPr preferRelativeResize="0"/>
          <p:nvPr/>
        </p:nvPicPr>
        <p:blipFill>
          <a:blip r:embed="rId3">
            <a:alphaModFix/>
          </a:blip>
          <a:stretch>
            <a:fillRect/>
          </a:stretch>
        </p:blipFill>
        <p:spPr>
          <a:xfrm>
            <a:off x="391275" y="134975"/>
            <a:ext cx="798045" cy="924899"/>
          </a:xfrm>
          <a:prstGeom prst="rect">
            <a:avLst/>
          </a:prstGeom>
          <a:noFill/>
          <a:ln>
            <a:noFill/>
          </a:ln>
        </p:spPr>
      </p:pic>
      <p:pic>
        <p:nvPicPr>
          <p:cNvPr id="564" name="Google Shape;564;p67"/>
          <p:cNvPicPr preferRelativeResize="0"/>
          <p:nvPr/>
        </p:nvPicPr>
        <p:blipFill>
          <a:blip r:embed="rId4">
            <a:alphaModFix/>
          </a:blip>
          <a:stretch>
            <a:fillRect/>
          </a:stretch>
        </p:blipFill>
        <p:spPr>
          <a:xfrm>
            <a:off x="4826225" y="1444700"/>
            <a:ext cx="4317776" cy="2901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68"/>
          <p:cNvPicPr preferRelativeResize="0"/>
          <p:nvPr/>
        </p:nvPicPr>
        <p:blipFill>
          <a:blip r:embed="rId3">
            <a:alphaModFix/>
          </a:blip>
          <a:stretch>
            <a:fillRect/>
          </a:stretch>
        </p:blipFill>
        <p:spPr>
          <a:xfrm>
            <a:off x="1162400" y="678750"/>
            <a:ext cx="3903875" cy="2192875"/>
          </a:xfrm>
          <a:prstGeom prst="rect">
            <a:avLst/>
          </a:prstGeom>
          <a:noFill/>
          <a:ln>
            <a:noFill/>
          </a:ln>
        </p:spPr>
      </p:pic>
      <p:pic>
        <p:nvPicPr>
          <p:cNvPr id="570" name="Google Shape;570;p68"/>
          <p:cNvPicPr preferRelativeResize="0"/>
          <p:nvPr/>
        </p:nvPicPr>
        <p:blipFill>
          <a:blip r:embed="rId4">
            <a:alphaModFix/>
          </a:blip>
          <a:stretch>
            <a:fillRect/>
          </a:stretch>
        </p:blipFill>
        <p:spPr>
          <a:xfrm>
            <a:off x="5335425" y="644500"/>
            <a:ext cx="3964800" cy="2227126"/>
          </a:xfrm>
          <a:prstGeom prst="rect">
            <a:avLst/>
          </a:prstGeom>
          <a:noFill/>
          <a:ln>
            <a:noFill/>
          </a:ln>
        </p:spPr>
      </p:pic>
      <p:pic>
        <p:nvPicPr>
          <p:cNvPr id="571" name="Google Shape;571;p68"/>
          <p:cNvPicPr preferRelativeResize="0"/>
          <p:nvPr/>
        </p:nvPicPr>
        <p:blipFill>
          <a:blip r:embed="rId5">
            <a:alphaModFix/>
          </a:blip>
          <a:stretch>
            <a:fillRect/>
          </a:stretch>
        </p:blipFill>
        <p:spPr>
          <a:xfrm>
            <a:off x="3042050" y="3063625"/>
            <a:ext cx="3702726" cy="2079875"/>
          </a:xfrm>
          <a:prstGeom prst="rect">
            <a:avLst/>
          </a:prstGeom>
          <a:noFill/>
          <a:ln>
            <a:noFill/>
          </a:ln>
        </p:spPr>
      </p:pic>
      <p:sp>
        <p:nvSpPr>
          <p:cNvPr id="572" name="Google Shape;572;p68"/>
          <p:cNvSpPr txBox="1"/>
          <p:nvPr/>
        </p:nvSpPr>
        <p:spPr>
          <a:xfrm>
            <a:off x="0" y="248499"/>
            <a:ext cx="7841400" cy="396000"/>
          </a:xfrm>
          <a:prstGeom prst="rect">
            <a:avLst/>
          </a:prstGeom>
          <a:solidFill>
            <a:srgbClr val="EEFF4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lang="es" sz="1700">
                <a:latin typeface="Helvetica Neue Light"/>
                <a:ea typeface="Helvetica Neue Light"/>
                <a:cs typeface="Helvetica Neue Light"/>
                <a:sym typeface="Helvetica Neue Light"/>
              </a:rPr>
              <a:t>Ejemplos reales</a:t>
            </a:r>
            <a:endParaRPr sz="1700">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8" name="Google Shape;578;p69"/>
          <p:cNvSpPr txBox="1"/>
          <p:nvPr/>
        </p:nvSpPr>
        <p:spPr>
          <a:xfrm>
            <a:off x="866850" y="946325"/>
            <a:ext cx="7551300" cy="1657500"/>
          </a:xfrm>
          <a:prstGeom prst="rect">
            <a:avLst/>
          </a:prstGeom>
          <a:noFill/>
          <a:ln>
            <a:noFill/>
          </a:ln>
        </p:spPr>
        <p:txBody>
          <a:bodyPr anchorCtr="0" anchor="t" bIns="91425" lIns="91425" spcFirstLastPara="1" rIns="91425" wrap="square" tIns="91425">
            <a:noAutofit/>
          </a:bodyPr>
          <a:lstStyle/>
          <a:p>
            <a:pPr indent="0" lvl="0" marL="12700" marR="0" rtl="0" algn="ctr">
              <a:lnSpc>
                <a:spcPct val="150000"/>
              </a:lnSpc>
              <a:spcBef>
                <a:spcPts val="0"/>
              </a:spcBef>
              <a:spcAft>
                <a:spcPts val="0"/>
              </a:spcAft>
              <a:buClr>
                <a:srgbClr val="000000"/>
              </a:buClr>
              <a:buSzPts val="1600"/>
              <a:buFont typeface="Arial"/>
              <a:buNone/>
            </a:pPr>
            <a:r>
              <a:rPr b="1" lang="es" sz="1700">
                <a:latin typeface="Helvetica Neue"/>
                <a:ea typeface="Helvetica Neue"/>
                <a:cs typeface="Helvetica Neue"/>
                <a:sym typeface="Helvetica Neue"/>
              </a:rPr>
              <a:t>C</a:t>
            </a:r>
            <a:r>
              <a:rPr b="1" i="0" lang="es" sz="1700" u="none" cap="none" strike="noStrike">
                <a:solidFill>
                  <a:srgbClr val="000000"/>
                </a:solidFill>
                <a:latin typeface="Helvetica Neue"/>
                <a:ea typeface="Helvetica Neue"/>
                <a:cs typeface="Helvetica Neue"/>
                <a:sym typeface="Helvetica Neue"/>
              </a:rPr>
              <a:t>onjunto  de herramientas y servicios de </a:t>
            </a:r>
            <a:r>
              <a:rPr b="1" lang="es" sz="1700">
                <a:latin typeface="Helvetica Neue"/>
                <a:ea typeface="Helvetica Neue"/>
                <a:cs typeface="Helvetica Neue"/>
                <a:sym typeface="Helvetica Neue"/>
              </a:rPr>
              <a:t>business intelligence</a:t>
            </a:r>
            <a:r>
              <a:rPr i="0" lang="es" sz="1700" u="none" cap="none" strike="noStrike">
                <a:solidFill>
                  <a:srgbClr val="000000"/>
                </a:solidFill>
                <a:latin typeface="Helvetica Neue"/>
                <a:ea typeface="Helvetica Neue"/>
                <a:cs typeface="Helvetica Neue"/>
                <a:sym typeface="Helvetica Neue"/>
              </a:rPr>
              <a:t>, </a:t>
            </a:r>
            <a:endParaRPr i="0" sz="1700" u="none" cap="none" strike="noStrike">
              <a:solidFill>
                <a:srgbClr val="000000"/>
              </a:solidFill>
              <a:latin typeface="Helvetica Neue"/>
              <a:ea typeface="Helvetica Neue"/>
              <a:cs typeface="Helvetica Neue"/>
              <a:sym typeface="Helvetica Neue"/>
            </a:endParaRPr>
          </a:p>
          <a:p>
            <a:pPr indent="0" lvl="0" marL="12700" marR="0" rtl="0" algn="ctr">
              <a:lnSpc>
                <a:spcPct val="150000"/>
              </a:lnSpc>
              <a:spcBef>
                <a:spcPts val="0"/>
              </a:spcBef>
              <a:spcAft>
                <a:spcPts val="0"/>
              </a:spcAft>
              <a:buClr>
                <a:srgbClr val="000000"/>
              </a:buClr>
              <a:buSzPts val="1600"/>
              <a:buFont typeface="Arial"/>
              <a:buNone/>
            </a:pPr>
            <a:r>
              <a:rPr lang="es" sz="1700">
                <a:latin typeface="Helvetica Neue Light"/>
                <a:ea typeface="Helvetica Neue Light"/>
                <a:cs typeface="Helvetica Neue Light"/>
                <a:sym typeface="Helvetica Neue Light"/>
              </a:rPr>
              <a:t>que permite conectarse a diferentes orígenes de datos, para ser analizados, visualizarlos y compartirlos con toda la organización y clientes. Se compone de varias aplicaciones y servicios (Versión desktop, mobile y el servidor).</a:t>
            </a:r>
            <a:endParaRPr b="0" i="0" u="none" cap="none" strike="noStrike">
              <a:solidFill>
                <a:schemeClr val="dk2"/>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500"/>
              <a:buFont typeface="Arial"/>
              <a:buNone/>
            </a:pPr>
            <a:r>
              <a:t/>
            </a:r>
            <a:endParaRPr b="0" i="0" u="none" cap="none" strike="noStrike">
              <a:solidFill>
                <a:schemeClr val="dk2"/>
              </a:solidFill>
              <a:latin typeface="Roboto"/>
              <a:ea typeface="Roboto"/>
              <a:cs typeface="Roboto"/>
              <a:sym typeface="Roboto"/>
            </a:endParaRPr>
          </a:p>
        </p:txBody>
      </p:sp>
      <p:sp>
        <p:nvSpPr>
          <p:cNvPr id="579" name="Google Shape;579;p69"/>
          <p:cNvSpPr txBox="1"/>
          <p:nvPr/>
        </p:nvSpPr>
        <p:spPr>
          <a:xfrm>
            <a:off x="866842" y="4652183"/>
            <a:ext cx="5653500" cy="384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pic>
        <p:nvPicPr>
          <p:cNvPr id="580" name="Google Shape;580;p69"/>
          <p:cNvPicPr preferRelativeResize="0"/>
          <p:nvPr/>
        </p:nvPicPr>
        <p:blipFill>
          <a:blip r:embed="rId4">
            <a:alphaModFix/>
          </a:blip>
          <a:stretch>
            <a:fillRect/>
          </a:stretch>
        </p:blipFill>
        <p:spPr>
          <a:xfrm>
            <a:off x="8020425" y="248525"/>
            <a:ext cx="878700" cy="878700"/>
          </a:xfrm>
          <a:prstGeom prst="rect">
            <a:avLst/>
          </a:prstGeom>
          <a:noFill/>
          <a:ln>
            <a:noFill/>
          </a:ln>
        </p:spPr>
      </p:pic>
      <p:pic>
        <p:nvPicPr>
          <p:cNvPr id="581" name="Google Shape;581;p69"/>
          <p:cNvPicPr preferRelativeResize="0"/>
          <p:nvPr/>
        </p:nvPicPr>
        <p:blipFill>
          <a:blip r:embed="rId5">
            <a:alphaModFix/>
          </a:blip>
          <a:stretch>
            <a:fillRect/>
          </a:stretch>
        </p:blipFill>
        <p:spPr>
          <a:xfrm>
            <a:off x="381000" y="228600"/>
            <a:ext cx="556923" cy="878700"/>
          </a:xfrm>
          <a:prstGeom prst="rect">
            <a:avLst/>
          </a:prstGeom>
          <a:noFill/>
          <a:ln>
            <a:noFill/>
          </a:ln>
        </p:spPr>
      </p:pic>
      <p:sp>
        <p:nvSpPr>
          <p:cNvPr id="582" name="Google Shape;582;p69"/>
          <p:cNvSpPr txBox="1"/>
          <p:nvPr/>
        </p:nvSpPr>
        <p:spPr>
          <a:xfrm>
            <a:off x="721801" y="24851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Power BI</a:t>
            </a:r>
            <a:endParaRPr b="0" i="1" sz="3500" u="none" cap="none" strike="noStrike">
              <a:solidFill>
                <a:srgbClr val="000000"/>
              </a:solidFill>
              <a:latin typeface="Anton"/>
              <a:ea typeface="Anton"/>
              <a:cs typeface="Anton"/>
              <a:sym typeface="Anton"/>
            </a:endParaRPr>
          </a:p>
        </p:txBody>
      </p:sp>
      <p:pic>
        <p:nvPicPr>
          <p:cNvPr id="583" name="Google Shape;583;p69"/>
          <p:cNvPicPr preferRelativeResize="0"/>
          <p:nvPr/>
        </p:nvPicPr>
        <p:blipFill>
          <a:blip r:embed="rId6">
            <a:alphaModFix/>
          </a:blip>
          <a:stretch>
            <a:fillRect/>
          </a:stretch>
        </p:blipFill>
        <p:spPr>
          <a:xfrm>
            <a:off x="2445175" y="2701625"/>
            <a:ext cx="4010474" cy="21464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9" name="Google Shape;589;p70"/>
          <p:cNvSpPr txBox="1"/>
          <p:nvPr/>
        </p:nvSpPr>
        <p:spPr>
          <a:xfrm>
            <a:off x="832800" y="1538545"/>
            <a:ext cx="7478400" cy="1169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sp>
        <p:nvSpPr>
          <p:cNvPr id="590" name="Google Shape;590;p70"/>
          <p:cNvSpPr txBox="1"/>
          <p:nvPr/>
        </p:nvSpPr>
        <p:spPr>
          <a:xfrm>
            <a:off x="1914425" y="3635701"/>
            <a:ext cx="5653500" cy="384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pic>
        <p:nvPicPr>
          <p:cNvPr id="591" name="Google Shape;591;p70"/>
          <p:cNvPicPr preferRelativeResize="0"/>
          <p:nvPr/>
        </p:nvPicPr>
        <p:blipFill rotWithShape="1">
          <a:blip r:embed="rId4">
            <a:alphaModFix/>
          </a:blip>
          <a:srcRect b="0" l="0" r="0" t="0"/>
          <a:stretch/>
        </p:blipFill>
        <p:spPr>
          <a:xfrm>
            <a:off x="248884" y="1346775"/>
            <a:ext cx="8646282" cy="2897350"/>
          </a:xfrm>
          <a:prstGeom prst="rect">
            <a:avLst/>
          </a:prstGeom>
          <a:noFill/>
          <a:ln>
            <a:noFill/>
          </a:ln>
        </p:spPr>
      </p:pic>
      <p:pic>
        <p:nvPicPr>
          <p:cNvPr id="592" name="Google Shape;592;p70"/>
          <p:cNvPicPr preferRelativeResize="0"/>
          <p:nvPr/>
        </p:nvPicPr>
        <p:blipFill>
          <a:blip r:embed="rId5">
            <a:alphaModFix/>
          </a:blip>
          <a:stretch>
            <a:fillRect/>
          </a:stretch>
        </p:blipFill>
        <p:spPr>
          <a:xfrm>
            <a:off x="8438725" y="174875"/>
            <a:ext cx="556923" cy="878700"/>
          </a:xfrm>
          <a:prstGeom prst="rect">
            <a:avLst/>
          </a:prstGeom>
          <a:noFill/>
          <a:ln>
            <a:noFill/>
          </a:ln>
        </p:spPr>
      </p:pic>
      <p:sp>
        <p:nvSpPr>
          <p:cNvPr id="593" name="Google Shape;593;p70"/>
          <p:cNvSpPr txBox="1"/>
          <p:nvPr/>
        </p:nvSpPr>
        <p:spPr>
          <a:xfrm>
            <a:off x="0" y="248499"/>
            <a:ext cx="7841400" cy="396000"/>
          </a:xfrm>
          <a:prstGeom prst="rect">
            <a:avLst/>
          </a:prstGeom>
          <a:solidFill>
            <a:srgbClr val="EEFF4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lang="es" sz="1700">
                <a:latin typeface="Helvetica Neue Light"/>
                <a:ea typeface="Helvetica Neue Light"/>
                <a:cs typeface="Helvetica Neue Light"/>
                <a:sym typeface="Helvetica Neue Light"/>
              </a:rPr>
              <a:t>Ejemplo</a:t>
            </a:r>
            <a:endParaRPr sz="1700">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9" name="Google Shape;599;p71"/>
          <p:cNvSpPr txBox="1"/>
          <p:nvPr/>
        </p:nvSpPr>
        <p:spPr>
          <a:xfrm>
            <a:off x="616325" y="1446525"/>
            <a:ext cx="4142700" cy="308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1" lang="es" sz="1800">
                <a:latin typeface="Helvetica Neue"/>
                <a:ea typeface="Helvetica Neue"/>
                <a:cs typeface="Helvetica Neue"/>
                <a:sym typeface="Helvetica Neue"/>
              </a:rPr>
              <a:t>H</a:t>
            </a:r>
            <a:r>
              <a:rPr b="1" i="0" lang="es" sz="1800" u="none" cap="none" strike="noStrike">
                <a:solidFill>
                  <a:srgbClr val="000000"/>
                </a:solidFill>
                <a:latin typeface="Helvetica Neue"/>
                <a:ea typeface="Helvetica Neue"/>
                <a:cs typeface="Helvetica Neue"/>
                <a:sym typeface="Helvetica Neue"/>
              </a:rPr>
              <a:t>erramienta de visualización de datos potente también utilizada en el área de la Inteligencia de negocios.</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La esencia de Tableau es simple y a la vez muy relevante: ayudar a las personas y empresas a ver y comprender todos sus datos.</a:t>
            </a:r>
            <a:endParaRPr i="0" sz="18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500"/>
              <a:buFont typeface="Arial"/>
              <a:buNone/>
            </a:pPr>
            <a:r>
              <a:t/>
            </a:r>
            <a:endParaRPr i="0" sz="1800" u="none" cap="none" strike="noStrike">
              <a:solidFill>
                <a:schemeClr val="dk2"/>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500"/>
              <a:buFont typeface="Arial"/>
              <a:buNone/>
            </a:pPr>
            <a:r>
              <a:t/>
            </a:r>
            <a:endParaRPr i="0" sz="1800" u="none" cap="none" strike="noStrike">
              <a:solidFill>
                <a:schemeClr val="dk2"/>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500"/>
              <a:buFont typeface="Arial"/>
              <a:buNone/>
            </a:pPr>
            <a:r>
              <a:t/>
            </a:r>
            <a:endParaRPr i="0" sz="1800" u="none" cap="none" strike="noStrike">
              <a:solidFill>
                <a:schemeClr val="dk2"/>
              </a:solidFill>
              <a:latin typeface="Helvetica Neue"/>
              <a:ea typeface="Helvetica Neue"/>
              <a:cs typeface="Helvetica Neue"/>
              <a:sym typeface="Helvetica Neue"/>
            </a:endParaRPr>
          </a:p>
        </p:txBody>
      </p:sp>
      <p:pic>
        <p:nvPicPr>
          <p:cNvPr id="600" name="Google Shape;600;p71"/>
          <p:cNvPicPr preferRelativeResize="0"/>
          <p:nvPr/>
        </p:nvPicPr>
        <p:blipFill>
          <a:blip r:embed="rId4">
            <a:alphaModFix/>
          </a:blip>
          <a:stretch>
            <a:fillRect/>
          </a:stretch>
        </p:blipFill>
        <p:spPr>
          <a:xfrm>
            <a:off x="8020425" y="248525"/>
            <a:ext cx="878700" cy="878700"/>
          </a:xfrm>
          <a:prstGeom prst="rect">
            <a:avLst/>
          </a:prstGeom>
          <a:noFill/>
          <a:ln>
            <a:noFill/>
          </a:ln>
        </p:spPr>
      </p:pic>
      <p:sp>
        <p:nvSpPr>
          <p:cNvPr id="601" name="Google Shape;601;p71"/>
          <p:cNvSpPr txBox="1"/>
          <p:nvPr/>
        </p:nvSpPr>
        <p:spPr>
          <a:xfrm>
            <a:off x="986951" y="547140"/>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TABLEAU</a:t>
            </a:r>
            <a:endParaRPr b="0" i="1" sz="3500" u="none" cap="none" strike="noStrike">
              <a:solidFill>
                <a:srgbClr val="000000"/>
              </a:solidFill>
              <a:latin typeface="Anton"/>
              <a:ea typeface="Anton"/>
              <a:cs typeface="Anton"/>
              <a:sym typeface="Anton"/>
            </a:endParaRPr>
          </a:p>
        </p:txBody>
      </p:sp>
      <p:pic>
        <p:nvPicPr>
          <p:cNvPr id="602" name="Google Shape;602;p71"/>
          <p:cNvPicPr preferRelativeResize="0"/>
          <p:nvPr/>
        </p:nvPicPr>
        <p:blipFill>
          <a:blip r:embed="rId5">
            <a:alphaModFix/>
          </a:blip>
          <a:stretch>
            <a:fillRect/>
          </a:stretch>
        </p:blipFill>
        <p:spPr>
          <a:xfrm>
            <a:off x="5114375" y="1763925"/>
            <a:ext cx="3828675" cy="2122000"/>
          </a:xfrm>
          <a:prstGeom prst="rect">
            <a:avLst/>
          </a:prstGeom>
          <a:noFill/>
          <a:ln>
            <a:noFill/>
          </a:ln>
        </p:spPr>
      </p:pic>
      <p:pic>
        <p:nvPicPr>
          <p:cNvPr id="603" name="Google Shape;603;p71"/>
          <p:cNvPicPr preferRelativeResize="0"/>
          <p:nvPr/>
        </p:nvPicPr>
        <p:blipFill>
          <a:blip r:embed="rId6">
            <a:alphaModFix/>
          </a:blip>
          <a:stretch>
            <a:fillRect/>
          </a:stretch>
        </p:blipFill>
        <p:spPr>
          <a:xfrm>
            <a:off x="228600" y="228600"/>
            <a:ext cx="628650" cy="666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2"/>
          <p:cNvSpPr txBox="1"/>
          <p:nvPr/>
        </p:nvSpPr>
        <p:spPr>
          <a:xfrm>
            <a:off x="538225" y="1084850"/>
            <a:ext cx="7615500" cy="41607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sz="1800">
                <a:latin typeface="Helvetica Neue Light"/>
                <a:ea typeface="Helvetica Neue Light"/>
                <a:cs typeface="Helvetica Neue Light"/>
                <a:sym typeface="Helvetica Neue Light"/>
              </a:rPr>
              <a:t>Tableau funciona a través de 3 medios principales:</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Escritorio (Tableau Desktop)</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Servidor (Tableau Server)</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En línea (Tableau Online)</a:t>
            </a:r>
            <a:endParaRPr sz="18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lang="es" sz="1800">
                <a:latin typeface="Helvetica Neue Light"/>
                <a:ea typeface="Helvetica Neue Light"/>
                <a:cs typeface="Helvetica Neue Light"/>
                <a:sym typeface="Helvetica Neue Light"/>
              </a:rPr>
              <a:t>Además integra otras herramientas adicionales para proporcionar una experiencia más completa a los usuarios:</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Tableau Mobile.</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Tableau Public.</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3CEFAB"/>
              </a:buClr>
              <a:buSzPts val="2000"/>
              <a:buFont typeface="Helvetica Neue"/>
              <a:buChar char="•"/>
            </a:pPr>
            <a:r>
              <a:rPr lang="es" sz="1800">
                <a:latin typeface="Helvetica Neue Light"/>
                <a:ea typeface="Helvetica Neue Light"/>
                <a:cs typeface="Helvetica Neue Light"/>
                <a:sym typeface="Helvetica Neue Light"/>
              </a:rPr>
              <a:t>Tableau Prep.</a:t>
            </a:r>
            <a:endParaRPr i="0" sz="18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b="0" i="0" sz="1400" u="none" cap="none" strike="noStrike">
              <a:solidFill>
                <a:srgbClr val="000000"/>
              </a:solidFill>
              <a:latin typeface="Roboto"/>
              <a:ea typeface="Roboto"/>
              <a:cs typeface="Roboto"/>
              <a:sym typeface="Roboto"/>
            </a:endParaRPr>
          </a:p>
        </p:txBody>
      </p:sp>
      <p:sp>
        <p:nvSpPr>
          <p:cNvPr id="609" name="Google Shape;609;p72"/>
          <p:cNvSpPr txBox="1"/>
          <p:nvPr/>
        </p:nvSpPr>
        <p:spPr>
          <a:xfrm>
            <a:off x="4345975" y="4412256"/>
            <a:ext cx="4644600" cy="5322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t/>
            </a:r>
            <a:endParaRPr b="0" i="1" sz="1500" u="none" cap="none" strike="noStrike">
              <a:solidFill>
                <a:schemeClr val="dk2"/>
              </a:solidFill>
              <a:latin typeface="Roboto"/>
              <a:ea typeface="Roboto"/>
              <a:cs typeface="Roboto"/>
              <a:sym typeface="Roboto"/>
            </a:endParaRPr>
          </a:p>
        </p:txBody>
      </p:sp>
      <p:pic>
        <p:nvPicPr>
          <p:cNvPr id="610" name="Google Shape;610;p72"/>
          <p:cNvPicPr preferRelativeResize="0"/>
          <p:nvPr/>
        </p:nvPicPr>
        <p:blipFill>
          <a:blip r:embed="rId3">
            <a:alphaModFix/>
          </a:blip>
          <a:stretch>
            <a:fillRect/>
          </a:stretch>
        </p:blipFill>
        <p:spPr>
          <a:xfrm>
            <a:off x="228600" y="228600"/>
            <a:ext cx="628650" cy="666750"/>
          </a:xfrm>
          <a:prstGeom prst="rect">
            <a:avLst/>
          </a:prstGeom>
          <a:noFill/>
          <a:ln>
            <a:noFill/>
          </a:ln>
        </p:spPr>
      </p:pic>
      <p:pic>
        <p:nvPicPr>
          <p:cNvPr id="611" name="Google Shape;611;p72"/>
          <p:cNvPicPr preferRelativeResize="0"/>
          <p:nvPr/>
        </p:nvPicPr>
        <p:blipFill>
          <a:blip r:embed="rId4">
            <a:alphaModFix/>
          </a:blip>
          <a:stretch>
            <a:fillRect/>
          </a:stretch>
        </p:blipFill>
        <p:spPr>
          <a:xfrm>
            <a:off x="8020425" y="248525"/>
            <a:ext cx="878700" cy="878700"/>
          </a:xfrm>
          <a:prstGeom prst="rect">
            <a:avLst/>
          </a:prstGeom>
          <a:noFill/>
          <a:ln>
            <a:noFill/>
          </a:ln>
        </p:spPr>
      </p:pic>
      <p:sp>
        <p:nvSpPr>
          <p:cNvPr id="612" name="Google Shape;612;p72"/>
          <p:cNvSpPr txBox="1"/>
          <p:nvPr/>
        </p:nvSpPr>
        <p:spPr>
          <a:xfrm>
            <a:off x="651326" y="64896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1" lang="es" sz="3500">
                <a:latin typeface="Anton"/>
                <a:ea typeface="Anton"/>
                <a:cs typeface="Anton"/>
                <a:sym typeface="Anton"/>
              </a:rPr>
              <a:t>TABLEAU</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16" name="Shape 616"/>
        <p:cNvGrpSpPr/>
        <p:nvPr/>
      </p:nvGrpSpPr>
      <p:grpSpPr>
        <a:xfrm>
          <a:off x="0" y="0"/>
          <a:ext cx="0" cy="0"/>
          <a:chOff x="0" y="0"/>
          <a:chExt cx="0" cy="0"/>
        </a:xfrm>
      </p:grpSpPr>
      <p:sp>
        <p:nvSpPr>
          <p:cNvPr id="617" name="Google Shape;617;p73"/>
          <p:cNvSpPr txBox="1"/>
          <p:nvPr/>
        </p:nvSpPr>
        <p:spPr>
          <a:xfrm>
            <a:off x="1398000" y="823938"/>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¡HANDS ON!</a:t>
            </a:r>
            <a:endParaRPr b="0" i="1" sz="3600" u="none" cap="none" strike="noStrike">
              <a:solidFill>
                <a:srgbClr val="121212"/>
              </a:solidFill>
              <a:latin typeface="Anton"/>
              <a:ea typeface="Anton"/>
              <a:cs typeface="Anton"/>
              <a:sym typeface="Anton"/>
            </a:endParaRPr>
          </a:p>
        </p:txBody>
      </p:sp>
      <p:pic>
        <p:nvPicPr>
          <p:cNvPr id="618" name="Google Shape;618;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9" name="Google Shape;619;p73"/>
          <p:cNvPicPr preferRelativeResize="0"/>
          <p:nvPr/>
        </p:nvPicPr>
        <p:blipFill>
          <a:blip r:embed="rId4">
            <a:alphaModFix/>
          </a:blip>
          <a:stretch>
            <a:fillRect/>
          </a:stretch>
        </p:blipFill>
        <p:spPr>
          <a:xfrm>
            <a:off x="2677150" y="1633963"/>
            <a:ext cx="3630794" cy="30256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0"/>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 name="Google Shape;119;p2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Helvetica Neue"/>
                <a:ea typeface="Helvetica Neue"/>
                <a:cs typeface="Helvetica Neue"/>
                <a:sym typeface="Helvetica Neue"/>
              </a:rPr>
              <a:t>Clase 20</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21" name="Google Shape;121;p20"/>
          <p:cNvSpPr txBox="1"/>
          <p:nvPr/>
        </p:nvSpPr>
        <p:spPr>
          <a:xfrm>
            <a:off x="3761125" y="170622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Stack Tecnológico del Data Scientist 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122" name="Google Shape;122;p20"/>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3" name="Google Shape;123;p20"/>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4" name="Google Shape;124;p20"/>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5" name="Google Shape;125;p20"/>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26" name="Google Shape;126;p2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 name="Google Shape;127;p2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Clase 21</a:t>
            </a:r>
            <a:endParaRPr>
              <a:latin typeface="Helvetica Neue"/>
              <a:ea typeface="Helvetica Neue"/>
              <a:cs typeface="Helvetica Neue"/>
              <a:sym typeface="Helvetica Neue"/>
            </a:endParaRPr>
          </a:p>
        </p:txBody>
      </p:sp>
      <p:cxnSp>
        <p:nvCxnSpPr>
          <p:cNvPr id="129" name="Google Shape;129;p20"/>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0" name="Google Shape;130;p20"/>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1" name="Google Shape;131;p20"/>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32" name="Google Shape;132;p20"/>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33" name="Google Shape;133;p2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a:t>
            </a:r>
            <a:r>
              <a:rPr i="1" lang="es" sz="3600">
                <a:solidFill>
                  <a:srgbClr val="121212"/>
                </a:solidFill>
                <a:latin typeface="Anton"/>
                <a:ea typeface="Anton"/>
                <a:cs typeface="Anton"/>
                <a:sym typeface="Anton"/>
              </a:rPr>
              <a:t> DEL CURSO</a:t>
            </a:r>
            <a:endParaRPr i="1" sz="3600">
              <a:solidFill>
                <a:srgbClr val="121212"/>
              </a:solidFill>
              <a:latin typeface="Anton"/>
              <a:ea typeface="Anton"/>
              <a:cs typeface="Anton"/>
              <a:sym typeface="Anton"/>
            </a:endParaRPr>
          </a:p>
        </p:txBody>
      </p:sp>
      <p:cxnSp>
        <p:nvCxnSpPr>
          <p:cNvPr id="134" name="Google Shape;134;p20"/>
          <p:cNvCxnSpPr/>
          <p:nvPr/>
        </p:nvCxnSpPr>
        <p:spPr>
          <a:xfrm>
            <a:off x="3778350" y="2916331"/>
            <a:ext cx="1854900" cy="0"/>
          </a:xfrm>
          <a:prstGeom prst="straightConnector1">
            <a:avLst/>
          </a:prstGeom>
          <a:noFill/>
          <a:ln cap="flat" cmpd="sng" w="9525">
            <a:solidFill>
              <a:srgbClr val="EFEFEF"/>
            </a:solidFill>
            <a:prstDash val="solid"/>
            <a:round/>
            <a:headEnd len="med" w="med" type="none"/>
            <a:tailEnd len="med" w="med" type="none"/>
          </a:ln>
        </p:spPr>
      </p:cxnSp>
      <p:sp>
        <p:nvSpPr>
          <p:cNvPr id="135" name="Google Shape;135;p20"/>
          <p:cNvSpPr/>
          <p:nvPr/>
        </p:nvSpPr>
        <p:spPr>
          <a:xfrm>
            <a:off x="1243350" y="1163625"/>
            <a:ext cx="2157900" cy="313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Helvetica Neue"/>
                <a:ea typeface="Helvetica Neue"/>
                <a:cs typeface="Helvetica Neue"/>
                <a:sym typeface="Helvetica Neue"/>
              </a:rPr>
              <a:t>Clase 19</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38" name="Google Shape;138;p20"/>
          <p:cNvSpPr txBox="1"/>
          <p:nvPr/>
        </p:nvSpPr>
        <p:spPr>
          <a:xfrm>
            <a:off x="1377625" y="1687670"/>
            <a:ext cx="1854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Algoritmos y Validación de Modelos de ML</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139" name="Google Shape;139;p20"/>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0" name="Google Shape;140;p20"/>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1" name="Google Shape;141;p20"/>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2" name="Google Shape;142;p20"/>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43" name="Google Shape;143;p20"/>
          <p:cNvPicPr preferRelativeResize="0"/>
          <p:nvPr/>
        </p:nvPicPr>
        <p:blipFill>
          <a:blip r:embed="rId5">
            <a:alphaModFix/>
          </a:blip>
          <a:stretch>
            <a:fillRect/>
          </a:stretch>
        </p:blipFill>
        <p:spPr>
          <a:xfrm>
            <a:off x="2892700" y="1391289"/>
            <a:ext cx="196500" cy="196500"/>
          </a:xfrm>
          <a:prstGeom prst="rect">
            <a:avLst/>
          </a:prstGeom>
          <a:noFill/>
          <a:ln>
            <a:noFill/>
          </a:ln>
        </p:spPr>
      </p:pic>
      <p:cxnSp>
        <p:nvCxnSpPr>
          <p:cNvPr id="144" name="Google Shape;144;p20"/>
          <p:cNvCxnSpPr/>
          <p:nvPr/>
        </p:nvCxnSpPr>
        <p:spPr>
          <a:xfrm>
            <a:off x="6140550" y="2916331"/>
            <a:ext cx="1854900" cy="0"/>
          </a:xfrm>
          <a:prstGeom prst="straightConnector1">
            <a:avLst/>
          </a:prstGeom>
          <a:noFill/>
          <a:ln cap="flat" cmpd="sng" w="9525">
            <a:solidFill>
              <a:srgbClr val="EFEFEF"/>
            </a:solidFill>
            <a:prstDash val="solid"/>
            <a:round/>
            <a:headEnd len="med" w="med" type="none"/>
            <a:tailEnd len="med" w="med" type="none"/>
          </a:ln>
        </p:spPr>
      </p:cxnSp>
      <p:sp>
        <p:nvSpPr>
          <p:cNvPr id="145" name="Google Shape;145;p20"/>
          <p:cNvSpPr txBox="1"/>
          <p:nvPr/>
        </p:nvSpPr>
        <p:spPr>
          <a:xfrm>
            <a:off x="6144625" y="1842704"/>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Stack Tecnológico del Data Scientist II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sp>
        <p:nvSpPr>
          <p:cNvPr id="146" name="Google Shape;146;p20"/>
          <p:cNvSpPr txBox="1"/>
          <p:nvPr/>
        </p:nvSpPr>
        <p:spPr>
          <a:xfrm>
            <a:off x="1776337" y="2524608"/>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VAMOS AL CÓDIGO</a:t>
            </a:r>
            <a:endParaRPr sz="700">
              <a:latin typeface="Helvetica Neue"/>
              <a:ea typeface="Helvetica Neue"/>
              <a:cs typeface="Helvetica Neue"/>
              <a:sym typeface="Helvetica Neue"/>
            </a:endParaRPr>
          </a:p>
        </p:txBody>
      </p:sp>
      <p:sp>
        <p:nvSpPr>
          <p:cNvPr id="147" name="Google Shape;147;p20"/>
          <p:cNvSpPr txBox="1"/>
          <p:nvPr/>
        </p:nvSpPr>
        <p:spPr>
          <a:xfrm>
            <a:off x="1776337" y="3439008"/>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DESAFÍO COMPLEMENTARIO</a:t>
            </a:r>
            <a:endParaRPr sz="700">
              <a:latin typeface="Helvetica Neue"/>
              <a:ea typeface="Helvetica Neue"/>
              <a:cs typeface="Helvetica Neue"/>
              <a:sym typeface="Helvetica Neue"/>
            </a:endParaRPr>
          </a:p>
        </p:txBody>
      </p:sp>
      <p:pic>
        <p:nvPicPr>
          <p:cNvPr id="148" name="Google Shape;148;p20"/>
          <p:cNvPicPr preferRelativeResize="0"/>
          <p:nvPr/>
        </p:nvPicPr>
        <p:blipFill rotWithShape="1">
          <a:blip r:embed="rId6">
            <a:alphaModFix/>
          </a:blip>
          <a:srcRect b="0" l="0" r="0" t="0"/>
          <a:stretch/>
        </p:blipFill>
        <p:spPr>
          <a:xfrm>
            <a:off x="1433698" y="2508725"/>
            <a:ext cx="365625" cy="365625"/>
          </a:xfrm>
          <a:prstGeom prst="rect">
            <a:avLst/>
          </a:prstGeom>
          <a:noFill/>
          <a:ln>
            <a:noFill/>
          </a:ln>
        </p:spPr>
      </p:pic>
      <p:sp>
        <p:nvSpPr>
          <p:cNvPr id="149" name="Google Shape;149;p20"/>
          <p:cNvSpPr txBox="1"/>
          <p:nvPr/>
        </p:nvSpPr>
        <p:spPr>
          <a:xfrm>
            <a:off x="1784862" y="2978758"/>
            <a:ext cx="14862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700">
                <a:latin typeface="Helvetica Neue"/>
                <a:ea typeface="Helvetica Neue"/>
                <a:cs typeface="Helvetica Neue"/>
                <a:sym typeface="Helvetica Neue"/>
              </a:rPr>
              <a:t>PRÁCTICA INTEGRADORA</a:t>
            </a:r>
            <a:endParaRPr sz="700">
              <a:latin typeface="Helvetica Neue"/>
              <a:ea typeface="Helvetica Neue"/>
              <a:cs typeface="Helvetica Neue"/>
              <a:sym typeface="Helvetica Neue"/>
            </a:endParaRPr>
          </a:p>
        </p:txBody>
      </p:sp>
      <p:pic>
        <p:nvPicPr>
          <p:cNvPr id="150" name="Google Shape;150;p20"/>
          <p:cNvPicPr preferRelativeResize="0"/>
          <p:nvPr/>
        </p:nvPicPr>
        <p:blipFill rotWithShape="1">
          <a:blip r:embed="rId7">
            <a:alphaModFix/>
          </a:blip>
          <a:srcRect b="0" l="0" r="0" t="0"/>
          <a:stretch/>
        </p:blipFill>
        <p:spPr>
          <a:xfrm>
            <a:off x="1433697" y="2975602"/>
            <a:ext cx="365625" cy="365625"/>
          </a:xfrm>
          <a:prstGeom prst="rect">
            <a:avLst/>
          </a:prstGeom>
          <a:noFill/>
          <a:ln>
            <a:noFill/>
          </a:ln>
        </p:spPr>
      </p:pic>
      <p:pic>
        <p:nvPicPr>
          <p:cNvPr id="151" name="Google Shape;151;p20"/>
          <p:cNvPicPr preferRelativeResize="0"/>
          <p:nvPr/>
        </p:nvPicPr>
        <p:blipFill rotWithShape="1">
          <a:blip r:embed="rId8">
            <a:alphaModFix/>
          </a:blip>
          <a:srcRect b="0" l="0" r="0" t="0"/>
          <a:stretch/>
        </p:blipFill>
        <p:spPr>
          <a:xfrm>
            <a:off x="3739300" y="2450000"/>
            <a:ext cx="424500" cy="424500"/>
          </a:xfrm>
          <a:prstGeom prst="rect">
            <a:avLst/>
          </a:prstGeom>
          <a:noFill/>
          <a:ln>
            <a:noFill/>
          </a:ln>
        </p:spPr>
      </p:pic>
      <p:sp>
        <p:nvSpPr>
          <p:cNvPr id="152" name="Google Shape;152;p20"/>
          <p:cNvSpPr txBox="1"/>
          <p:nvPr/>
        </p:nvSpPr>
        <p:spPr>
          <a:xfrm>
            <a:off x="4140037" y="2495333"/>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PARA PENSAR</a:t>
            </a:r>
            <a:endParaRPr sz="700">
              <a:latin typeface="Helvetica Neue"/>
              <a:ea typeface="Helvetica Neue"/>
              <a:cs typeface="Helvetica Neue"/>
              <a:sym typeface="Helvetica Neue"/>
            </a:endParaRPr>
          </a:p>
        </p:txBody>
      </p:sp>
      <p:sp>
        <p:nvSpPr>
          <p:cNvPr id="153" name="Google Shape;153;p20"/>
          <p:cNvSpPr txBox="1"/>
          <p:nvPr/>
        </p:nvSpPr>
        <p:spPr>
          <a:xfrm>
            <a:off x="4140037" y="2976021"/>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ACTIVIDAD COLABORATIVA</a:t>
            </a:r>
            <a:endParaRPr sz="700">
              <a:latin typeface="Helvetica Neue"/>
              <a:ea typeface="Helvetica Neue"/>
              <a:cs typeface="Helvetica Neue"/>
              <a:sym typeface="Helvetica Neue"/>
            </a:endParaRPr>
          </a:p>
        </p:txBody>
      </p:sp>
      <p:pic>
        <p:nvPicPr>
          <p:cNvPr id="154" name="Google Shape;154;p20"/>
          <p:cNvPicPr preferRelativeResize="0"/>
          <p:nvPr/>
        </p:nvPicPr>
        <p:blipFill rotWithShape="1">
          <a:blip r:embed="rId9">
            <a:alphaModFix/>
          </a:blip>
          <a:srcRect b="0" l="0" r="0" t="0"/>
          <a:stretch/>
        </p:blipFill>
        <p:spPr>
          <a:xfrm>
            <a:off x="3768738" y="2946341"/>
            <a:ext cx="365613" cy="365613"/>
          </a:xfrm>
          <a:prstGeom prst="rect">
            <a:avLst/>
          </a:prstGeom>
          <a:noFill/>
          <a:ln>
            <a:noFill/>
          </a:ln>
        </p:spPr>
      </p:pic>
      <p:pic>
        <p:nvPicPr>
          <p:cNvPr id="155" name="Google Shape;155;p20"/>
          <p:cNvPicPr preferRelativeResize="0"/>
          <p:nvPr/>
        </p:nvPicPr>
        <p:blipFill rotWithShape="1">
          <a:blip r:embed="rId10">
            <a:alphaModFix/>
          </a:blip>
          <a:srcRect b="0" l="0" r="0" t="0"/>
          <a:stretch/>
        </p:blipFill>
        <p:spPr>
          <a:xfrm>
            <a:off x="3775313" y="3409150"/>
            <a:ext cx="367500" cy="367500"/>
          </a:xfrm>
          <a:prstGeom prst="rect">
            <a:avLst/>
          </a:prstGeom>
          <a:noFill/>
          <a:ln>
            <a:noFill/>
          </a:ln>
        </p:spPr>
      </p:pic>
      <p:sp>
        <p:nvSpPr>
          <p:cNvPr id="156" name="Google Shape;156;p20"/>
          <p:cNvSpPr txBox="1"/>
          <p:nvPr/>
        </p:nvSpPr>
        <p:spPr>
          <a:xfrm>
            <a:off x="4163799" y="3470208"/>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DESAFÍO GENÉRICO</a:t>
            </a:r>
            <a:endParaRPr sz="700">
              <a:latin typeface="Helvetica Neue"/>
              <a:ea typeface="Helvetica Neue"/>
              <a:cs typeface="Helvetica Neue"/>
              <a:sym typeface="Helvetica Neue"/>
            </a:endParaRPr>
          </a:p>
        </p:txBody>
      </p:sp>
      <p:sp>
        <p:nvSpPr>
          <p:cNvPr id="157" name="Google Shape;157;p20"/>
          <p:cNvSpPr txBox="1"/>
          <p:nvPr/>
        </p:nvSpPr>
        <p:spPr>
          <a:xfrm>
            <a:off x="6550362" y="2528171"/>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ACTIVIDAD COLABORATIVA</a:t>
            </a:r>
            <a:endParaRPr sz="700">
              <a:latin typeface="Helvetica Neue"/>
              <a:ea typeface="Helvetica Neue"/>
              <a:cs typeface="Helvetica Neue"/>
              <a:sym typeface="Helvetica Neue"/>
            </a:endParaRPr>
          </a:p>
        </p:txBody>
      </p:sp>
      <p:pic>
        <p:nvPicPr>
          <p:cNvPr id="158" name="Google Shape;158;p20"/>
          <p:cNvPicPr preferRelativeResize="0"/>
          <p:nvPr/>
        </p:nvPicPr>
        <p:blipFill rotWithShape="1">
          <a:blip r:embed="rId9">
            <a:alphaModFix/>
          </a:blip>
          <a:srcRect b="0" l="0" r="0" t="0"/>
          <a:stretch/>
        </p:blipFill>
        <p:spPr>
          <a:xfrm>
            <a:off x="6179063" y="2498491"/>
            <a:ext cx="365613" cy="365613"/>
          </a:xfrm>
          <a:prstGeom prst="rect">
            <a:avLst/>
          </a:prstGeom>
          <a:noFill/>
          <a:ln>
            <a:noFill/>
          </a:ln>
        </p:spPr>
      </p:pic>
      <p:pic>
        <p:nvPicPr>
          <p:cNvPr id="159" name="Google Shape;159;p20"/>
          <p:cNvPicPr preferRelativeResize="0"/>
          <p:nvPr/>
        </p:nvPicPr>
        <p:blipFill rotWithShape="1">
          <a:blip r:embed="rId10">
            <a:alphaModFix/>
          </a:blip>
          <a:srcRect b="0" l="0" r="0" t="0"/>
          <a:stretch/>
        </p:blipFill>
        <p:spPr>
          <a:xfrm>
            <a:off x="6178113" y="2964450"/>
            <a:ext cx="367500" cy="367500"/>
          </a:xfrm>
          <a:prstGeom prst="rect">
            <a:avLst/>
          </a:prstGeom>
          <a:noFill/>
          <a:ln>
            <a:noFill/>
          </a:ln>
        </p:spPr>
      </p:pic>
      <p:sp>
        <p:nvSpPr>
          <p:cNvPr id="160" name="Google Shape;160;p20"/>
          <p:cNvSpPr txBox="1"/>
          <p:nvPr/>
        </p:nvSpPr>
        <p:spPr>
          <a:xfrm>
            <a:off x="6622924" y="3006458"/>
            <a:ext cx="1486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700">
                <a:latin typeface="Helvetica Neue"/>
                <a:ea typeface="Helvetica Neue"/>
                <a:cs typeface="Helvetica Neue"/>
                <a:sym typeface="Helvetica Neue"/>
              </a:rPr>
              <a:t>DESAFÍO GENÉRICO</a:t>
            </a:r>
            <a:endParaRPr sz="700">
              <a:latin typeface="Helvetica Neue"/>
              <a:ea typeface="Helvetica Neue"/>
              <a:cs typeface="Helvetica Neue"/>
              <a:sym typeface="Helvetica Neue"/>
            </a:endParaRPr>
          </a:p>
        </p:txBody>
      </p:sp>
      <p:pic>
        <p:nvPicPr>
          <p:cNvPr id="161" name="Google Shape;161;p20"/>
          <p:cNvPicPr preferRelativeResize="0"/>
          <p:nvPr/>
        </p:nvPicPr>
        <p:blipFill>
          <a:blip r:embed="rId11">
            <a:alphaModFix/>
          </a:blip>
          <a:stretch>
            <a:fillRect/>
          </a:stretch>
        </p:blipFill>
        <p:spPr>
          <a:xfrm>
            <a:off x="1451580" y="3470199"/>
            <a:ext cx="329871" cy="330600"/>
          </a:xfrm>
          <a:prstGeom prst="rect">
            <a:avLst/>
          </a:prstGeom>
          <a:noFill/>
          <a:ln>
            <a:noFill/>
          </a:ln>
        </p:spPr>
      </p:pic>
      <p:sp>
        <p:nvSpPr>
          <p:cNvPr id="162" name="Google Shape;162;p20"/>
          <p:cNvSpPr txBox="1"/>
          <p:nvPr/>
        </p:nvSpPr>
        <p:spPr>
          <a:xfrm>
            <a:off x="6521787" y="3432283"/>
            <a:ext cx="14862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700">
                <a:latin typeface="Helvetica Neue"/>
                <a:ea typeface="Helvetica Neue"/>
                <a:cs typeface="Helvetica Neue"/>
                <a:sym typeface="Helvetica Neue"/>
              </a:rPr>
              <a:t>PRÁCTICA INTEGRADORA</a:t>
            </a:r>
            <a:endParaRPr sz="700">
              <a:latin typeface="Helvetica Neue"/>
              <a:ea typeface="Helvetica Neue"/>
              <a:cs typeface="Helvetica Neue"/>
              <a:sym typeface="Helvetica Neue"/>
            </a:endParaRPr>
          </a:p>
        </p:txBody>
      </p:sp>
      <p:pic>
        <p:nvPicPr>
          <p:cNvPr id="163" name="Google Shape;163;p20"/>
          <p:cNvPicPr preferRelativeResize="0"/>
          <p:nvPr/>
        </p:nvPicPr>
        <p:blipFill rotWithShape="1">
          <a:blip r:embed="rId7">
            <a:alphaModFix/>
          </a:blip>
          <a:srcRect b="0" l="0" r="0" t="0"/>
          <a:stretch/>
        </p:blipFill>
        <p:spPr>
          <a:xfrm>
            <a:off x="6170622" y="3429127"/>
            <a:ext cx="365625" cy="365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74"/>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solidFill>
                  <a:srgbClr val="EEFF41"/>
                </a:solidFill>
                <a:latin typeface="Anton"/>
                <a:ea typeface="Anton"/>
                <a:cs typeface="Anton"/>
                <a:sym typeface="Anton"/>
              </a:rPr>
              <a:t>I- </a:t>
            </a:r>
            <a:r>
              <a:rPr i="1" lang="es" sz="3000">
                <a:solidFill>
                  <a:srgbClr val="EEFF41"/>
                </a:solidFill>
                <a:latin typeface="Anton"/>
                <a:ea typeface="Anton"/>
                <a:cs typeface="Anton"/>
                <a:sym typeface="Anton"/>
              </a:rPr>
              <a:t>ACTIVIDAD DE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1800">
                <a:solidFill>
                  <a:schemeClr val="lt1"/>
                </a:solidFill>
                <a:latin typeface="Helvetica Neue Light"/>
                <a:ea typeface="Helvetica Neue Light"/>
                <a:cs typeface="Helvetica Neue Light"/>
                <a:sym typeface="Helvetica Neue Light"/>
              </a:rPr>
              <a:t>Les proponemos que puedan realizar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b="1" i="1" sz="1800">
              <a:solidFill>
                <a:schemeClr val="lt1"/>
              </a:solidFill>
              <a:latin typeface="Helvetica Neue"/>
              <a:ea typeface="Helvetica Neue"/>
              <a:cs typeface="Helvetica Neue"/>
              <a:sym typeface="Helvetica Neue"/>
            </a:endParaRPr>
          </a:p>
        </p:txBody>
      </p:sp>
      <p:pic>
        <p:nvPicPr>
          <p:cNvPr id="625" name="Google Shape;625;p74"/>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5"/>
          <p:cNvSpPr txBox="1"/>
          <p:nvPr/>
        </p:nvSpPr>
        <p:spPr>
          <a:xfrm>
            <a:off x="809552" y="22512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STACK TECNOLÓGICO DEL DATA SCIENTIST</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lang="es" sz="2000">
                <a:latin typeface="Helvetica Neue Light"/>
                <a:ea typeface="Helvetica Neue Light"/>
                <a:cs typeface="Helvetica Neue Light"/>
                <a:sym typeface="Helvetica Neue Light"/>
              </a:rPr>
              <a:t>Duración aproximada: 15 minutos</a:t>
            </a:r>
            <a:endParaRPr i="1" sz="1600">
              <a:latin typeface="Helvetica Neue Light"/>
              <a:ea typeface="Helvetica Neue Light"/>
              <a:cs typeface="Helvetica Neue Light"/>
              <a:sym typeface="Helvetica Neue Light"/>
            </a:endParaRPr>
          </a:p>
        </p:txBody>
      </p:sp>
      <p:pic>
        <p:nvPicPr>
          <p:cNvPr id="631" name="Google Shape;631;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2" name="Google Shape;632;p75"/>
          <p:cNvPicPr preferRelativeResize="0"/>
          <p:nvPr/>
        </p:nvPicPr>
        <p:blipFill rotWithShape="1">
          <a:blip r:embed="rId4">
            <a:alphaModFix/>
          </a:blip>
          <a:srcRect b="0" l="0" r="0" t="0"/>
          <a:stretch/>
        </p:blipFill>
        <p:spPr>
          <a:xfrm>
            <a:off x="3882275" y="676249"/>
            <a:ext cx="1379450" cy="1379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6"/>
          <p:cNvSpPr txBox="1"/>
          <p:nvPr/>
        </p:nvSpPr>
        <p:spPr>
          <a:xfrm>
            <a:off x="507150" y="433800"/>
            <a:ext cx="5244000" cy="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2600">
                <a:latin typeface="Anton"/>
                <a:ea typeface="Anton"/>
                <a:cs typeface="Anton"/>
                <a:sym typeface="Anton"/>
              </a:rPr>
              <a:t>Stack tecnológico del Data Scientist</a:t>
            </a:r>
            <a:endParaRPr i="1" sz="2600">
              <a:latin typeface="Anton"/>
              <a:ea typeface="Anton"/>
              <a:cs typeface="Anton"/>
              <a:sym typeface="Anton"/>
            </a:endParaRPr>
          </a:p>
        </p:txBody>
      </p:sp>
      <p:sp>
        <p:nvSpPr>
          <p:cNvPr id="638" name="Google Shape;638;p76"/>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Considerando los tipos de base de datos, lenguajes y opciones para la visualización escoge uno de los lenguajes/herramientas de interés.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chemeClr val="dk1"/>
              </a:buClr>
              <a:buSzPts val="2000"/>
              <a:buFont typeface="Helvetica Neue Light"/>
              <a:buAutoNum type="arabicPeriod"/>
            </a:pPr>
            <a:r>
              <a:rPr lang="es" sz="2000">
                <a:solidFill>
                  <a:schemeClr val="dk1"/>
                </a:solidFill>
                <a:highlight>
                  <a:schemeClr val="lt1"/>
                </a:highlight>
                <a:latin typeface="Helvetica Neue Light"/>
                <a:ea typeface="Helvetica Neue Light"/>
                <a:cs typeface="Helvetica Neue Light"/>
                <a:sym typeface="Helvetica Neue Light"/>
              </a:rPr>
              <a:t>Investigar sobre las ventajas /desventajas que ofrece.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chemeClr val="dk1"/>
              </a:buClr>
              <a:buSzPts val="2000"/>
              <a:buFont typeface="Helvetica Neue Light"/>
              <a:buAutoNum type="arabicPeriod"/>
            </a:pPr>
            <a:r>
              <a:rPr lang="es" sz="2000">
                <a:solidFill>
                  <a:schemeClr val="dk1"/>
                </a:solidFill>
                <a:highlight>
                  <a:schemeClr val="lt1"/>
                </a:highlight>
                <a:latin typeface="Helvetica Neue Light"/>
                <a:ea typeface="Helvetica Neue Light"/>
                <a:cs typeface="Helvetica Neue Light"/>
                <a:sym typeface="Helvetica Neue Light"/>
              </a:rPr>
              <a:t>Que compañías usan el lenguaje/herramienta escogida?</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Herramienta sugerida: Miró.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639" name="Google Shape;639;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40" name="Google Shape;640;p76"/>
          <p:cNvPicPr preferRelativeResize="0"/>
          <p:nvPr/>
        </p:nvPicPr>
        <p:blipFill rotWithShape="1">
          <a:blip r:embed="rId4">
            <a:alphaModFix/>
          </a:blip>
          <a:srcRect b="0" l="0" r="0" t="0"/>
          <a:stretch/>
        </p:blipFill>
        <p:spPr>
          <a:xfrm>
            <a:off x="8205900" y="150000"/>
            <a:ext cx="709500" cy="709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Dale vida a tus datos con Flourish" id="645" name="Google Shape;645;p77"/>
          <p:cNvPicPr preferRelativeResize="0"/>
          <p:nvPr/>
        </p:nvPicPr>
        <p:blipFill rotWithShape="1">
          <a:blip r:embed="rId3">
            <a:alphaModFix/>
          </a:blip>
          <a:srcRect b="0" l="0" r="0" t="0"/>
          <a:stretch/>
        </p:blipFill>
        <p:spPr>
          <a:xfrm>
            <a:off x="5159249" y="1291370"/>
            <a:ext cx="2143125" cy="2143125"/>
          </a:xfrm>
          <a:prstGeom prst="rect">
            <a:avLst/>
          </a:prstGeom>
          <a:noFill/>
          <a:ln>
            <a:noFill/>
          </a:ln>
        </p:spPr>
      </p:pic>
      <p:pic>
        <p:nvPicPr>
          <p:cNvPr descr="Qué es Google Data Studio y cómo crear informes: Tutorial avanzado - Blog  de Hiberus Tecnología" id="646" name="Google Shape;646;p77"/>
          <p:cNvPicPr preferRelativeResize="0"/>
          <p:nvPr/>
        </p:nvPicPr>
        <p:blipFill rotWithShape="1">
          <a:blip r:embed="rId4">
            <a:alphaModFix/>
          </a:blip>
          <a:srcRect b="12378" l="9174" r="17312" t="12371"/>
          <a:stretch/>
        </p:blipFill>
        <p:spPr>
          <a:xfrm>
            <a:off x="7302375" y="1913450"/>
            <a:ext cx="1734576" cy="1032651"/>
          </a:xfrm>
          <a:prstGeom prst="rect">
            <a:avLst/>
          </a:prstGeom>
          <a:noFill/>
          <a:ln cap="flat" cmpd="sng" w="9525">
            <a:solidFill>
              <a:schemeClr val="dk1"/>
            </a:solidFill>
            <a:prstDash val="solid"/>
            <a:round/>
            <a:headEnd len="sm" w="sm" type="none"/>
            <a:tailEnd len="sm" w="sm" type="none"/>
          </a:ln>
        </p:spPr>
      </p:pic>
      <p:pic>
        <p:nvPicPr>
          <p:cNvPr descr="Amazon QuickSight: A Comprehensive Guide - Learn | Hevo" id="647" name="Google Shape;647;p77"/>
          <p:cNvPicPr preferRelativeResize="0"/>
          <p:nvPr/>
        </p:nvPicPr>
        <p:blipFill rotWithShape="1">
          <a:blip r:embed="rId5">
            <a:alphaModFix/>
          </a:blip>
          <a:srcRect b="0" l="0" r="0" t="0"/>
          <a:stretch/>
        </p:blipFill>
        <p:spPr>
          <a:xfrm>
            <a:off x="4711350" y="3536703"/>
            <a:ext cx="1854750" cy="963050"/>
          </a:xfrm>
          <a:prstGeom prst="rect">
            <a:avLst/>
          </a:prstGeom>
          <a:noFill/>
          <a:ln cap="flat" cmpd="sng" w="9525">
            <a:solidFill>
              <a:schemeClr val="dk1"/>
            </a:solidFill>
            <a:prstDash val="solid"/>
            <a:round/>
            <a:headEnd len="sm" w="sm" type="none"/>
            <a:tailEnd len="sm" w="sm" type="none"/>
          </a:ln>
        </p:spPr>
      </p:pic>
      <p:pic>
        <p:nvPicPr>
          <p:cNvPr id="648" name="Google Shape;648;p77"/>
          <p:cNvPicPr preferRelativeResize="0"/>
          <p:nvPr/>
        </p:nvPicPr>
        <p:blipFill rotWithShape="1">
          <a:blip r:embed="rId6">
            <a:alphaModFix/>
          </a:blip>
          <a:srcRect b="0" l="0" r="0" t="0"/>
          <a:stretch/>
        </p:blipFill>
        <p:spPr>
          <a:xfrm>
            <a:off x="3217967" y="1846600"/>
            <a:ext cx="1734592" cy="1032650"/>
          </a:xfrm>
          <a:prstGeom prst="rect">
            <a:avLst/>
          </a:prstGeom>
          <a:noFill/>
          <a:ln>
            <a:noFill/>
          </a:ln>
        </p:spPr>
      </p:pic>
      <p:pic>
        <p:nvPicPr>
          <p:cNvPr descr="MicroStrategy Destaca La Nueva Empresa Inteligente En Su Participación En  El 4º Congreso Latinoamericano De Tecnología Y Negocios | Business Wire" id="649" name="Google Shape;649;p77"/>
          <p:cNvPicPr preferRelativeResize="0"/>
          <p:nvPr/>
        </p:nvPicPr>
        <p:blipFill rotWithShape="1">
          <a:blip r:embed="rId7">
            <a:alphaModFix/>
          </a:blip>
          <a:srcRect b="0" l="0" r="0" t="0"/>
          <a:stretch/>
        </p:blipFill>
        <p:spPr>
          <a:xfrm>
            <a:off x="364975" y="1506950"/>
            <a:ext cx="2744599" cy="1372300"/>
          </a:xfrm>
          <a:prstGeom prst="rect">
            <a:avLst/>
          </a:prstGeom>
          <a:noFill/>
          <a:ln>
            <a:noFill/>
          </a:ln>
        </p:spPr>
      </p:pic>
      <p:pic>
        <p:nvPicPr>
          <p:cNvPr descr="Index of /incubator-superset/superset/assets/branding" id="650" name="Google Shape;650;p77"/>
          <p:cNvPicPr preferRelativeResize="0"/>
          <p:nvPr/>
        </p:nvPicPr>
        <p:blipFill rotWithShape="1">
          <a:blip r:embed="rId8">
            <a:alphaModFix/>
          </a:blip>
          <a:srcRect b="0" l="0" r="0" t="0"/>
          <a:stretch/>
        </p:blipFill>
        <p:spPr>
          <a:xfrm>
            <a:off x="7409427" y="3228774"/>
            <a:ext cx="1441475" cy="1384823"/>
          </a:xfrm>
          <a:prstGeom prst="rect">
            <a:avLst/>
          </a:prstGeom>
          <a:noFill/>
          <a:ln>
            <a:noFill/>
          </a:ln>
        </p:spPr>
      </p:pic>
      <p:sp>
        <p:nvSpPr>
          <p:cNvPr id="651" name="Google Shape;651;p77"/>
          <p:cNvSpPr txBox="1"/>
          <p:nvPr/>
        </p:nvSpPr>
        <p:spPr>
          <a:xfrm>
            <a:off x="0" y="648821"/>
            <a:ext cx="7841400" cy="4041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lang="es" sz="1700">
                <a:latin typeface="Helvetica Neue Light"/>
                <a:ea typeface="Helvetica Neue Light"/>
                <a:cs typeface="Helvetica Neue Light"/>
                <a:sym typeface="Helvetica Neue Light"/>
              </a:rPr>
              <a:t>Herramientas de Visualización de Datos</a:t>
            </a:r>
            <a:endParaRPr sz="17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600"/>
              <a:buFont typeface="Arial"/>
              <a:buNone/>
            </a:pPr>
            <a:r>
              <a:t/>
            </a:r>
            <a:endParaRPr sz="1700">
              <a:latin typeface="Helvetica Neue Light"/>
              <a:ea typeface="Helvetica Neue Light"/>
              <a:cs typeface="Helvetica Neue Light"/>
              <a:sym typeface="Helvetica Neue Light"/>
            </a:endParaRPr>
          </a:p>
        </p:txBody>
      </p:sp>
      <p:pic>
        <p:nvPicPr>
          <p:cNvPr id="652" name="Google Shape;652;p77"/>
          <p:cNvPicPr preferRelativeResize="0"/>
          <p:nvPr/>
        </p:nvPicPr>
        <p:blipFill rotWithShape="1">
          <a:blip r:embed="rId9">
            <a:alphaModFix/>
          </a:blip>
          <a:srcRect b="0" l="0" r="0" t="0"/>
          <a:stretch/>
        </p:blipFill>
        <p:spPr>
          <a:xfrm>
            <a:off x="1522416" y="3333274"/>
            <a:ext cx="2465045" cy="1032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8"/>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9" name="Google Shape;659;p78"/>
          <p:cNvSpPr txBox="1"/>
          <p:nvPr/>
        </p:nvSpPr>
        <p:spPr>
          <a:xfrm>
            <a:off x="832792" y="2479840"/>
            <a:ext cx="7478400" cy="1091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Didact Gothic"/>
                <a:ea typeface="Didact Gothic"/>
                <a:cs typeface="Didact Gothic"/>
                <a:sym typeface="Didact Gothic"/>
              </a:rPr>
              <a:t>“QlikView es una herramienta de Business Intelligence, que permite recolectar datos desde diferentes orígenes, basados en ERP, CRM, data warehouses, bases de datos SQL, datos de Excel, etc.”</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pic>
        <p:nvPicPr>
          <p:cNvPr id="660" name="Google Shape;660;p78"/>
          <p:cNvPicPr preferRelativeResize="0"/>
          <p:nvPr/>
        </p:nvPicPr>
        <p:blipFill rotWithShape="1">
          <a:blip r:embed="rId4">
            <a:alphaModFix/>
          </a:blip>
          <a:srcRect b="0" l="0" r="0" t="0"/>
          <a:stretch/>
        </p:blipFill>
        <p:spPr>
          <a:xfrm>
            <a:off x="2537817" y="320615"/>
            <a:ext cx="4229100" cy="1771650"/>
          </a:xfrm>
          <a:prstGeom prst="rect">
            <a:avLst/>
          </a:prstGeom>
          <a:noFill/>
          <a:ln>
            <a:noFill/>
          </a:ln>
        </p:spPr>
      </p:pic>
      <p:pic>
        <p:nvPicPr>
          <p:cNvPr id="661" name="Google Shape;661;p78"/>
          <p:cNvPicPr preferRelativeResize="0"/>
          <p:nvPr/>
        </p:nvPicPr>
        <p:blipFill>
          <a:blip r:embed="rId5">
            <a:alphaModFix/>
          </a:blip>
          <a:stretch>
            <a:fillRect/>
          </a:stretch>
        </p:blipFill>
        <p:spPr>
          <a:xfrm>
            <a:off x="8217675" y="320625"/>
            <a:ext cx="483450" cy="483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9"/>
          <p:cNvSpPr txBox="1"/>
          <p:nvPr/>
        </p:nvSpPr>
        <p:spPr>
          <a:xfrm>
            <a:off x="835271" y="1907224"/>
            <a:ext cx="7615500" cy="1529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Ofrece:</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Servicio de Datos y Plataformas.</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Modelado de Datos e Integración.</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Búsqueda Asociativa.</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p:txBody>
      </p:sp>
      <p:sp>
        <p:nvSpPr>
          <p:cNvPr id="667" name="Google Shape;667;p79"/>
          <p:cNvSpPr txBox="1"/>
          <p:nvPr/>
        </p:nvSpPr>
        <p:spPr>
          <a:xfrm>
            <a:off x="3850488" y="3859849"/>
            <a:ext cx="5039400" cy="5322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600"/>
              <a:buFont typeface="Arial"/>
              <a:buNone/>
            </a:pPr>
            <a:r>
              <a:rPr b="0" i="1" lang="es" sz="1600" u="none" cap="none" strike="noStrike">
                <a:solidFill>
                  <a:srgbClr val="000000"/>
                </a:solidFill>
                <a:latin typeface="Didact Gothic"/>
                <a:ea typeface="Didact Gothic"/>
                <a:cs typeface="Didact Gothic"/>
                <a:sym typeface="Didact Gothic"/>
              </a:rPr>
              <a:t>Requerimientos técnicos: https://www.qlik.com/es-es</a:t>
            </a:r>
            <a:endParaRPr b="0" i="1" sz="1600" u="none" cap="none" strike="noStrike">
              <a:solidFill>
                <a:srgbClr val="000000"/>
              </a:solidFill>
              <a:latin typeface="Didact Gothic"/>
              <a:ea typeface="Didact Gothic"/>
              <a:cs typeface="Didact Gothic"/>
              <a:sym typeface="Didact Gothic"/>
            </a:endParaRPr>
          </a:p>
        </p:txBody>
      </p:sp>
      <p:pic>
        <p:nvPicPr>
          <p:cNvPr descr="Enfoque y posicionamiento entre QlikView vs. Qlik Sense | Carlos Pesquera  Nieto" id="668" name="Google Shape;668;p79"/>
          <p:cNvPicPr preferRelativeResize="0"/>
          <p:nvPr/>
        </p:nvPicPr>
        <p:blipFill rotWithShape="1">
          <a:blip r:embed="rId3">
            <a:alphaModFix/>
          </a:blip>
          <a:srcRect b="0" l="0" r="0" t="0"/>
          <a:stretch/>
        </p:blipFill>
        <p:spPr>
          <a:xfrm>
            <a:off x="4464550" y="1695774"/>
            <a:ext cx="4152900" cy="1952625"/>
          </a:xfrm>
          <a:prstGeom prst="rect">
            <a:avLst/>
          </a:prstGeom>
          <a:noFill/>
          <a:ln>
            <a:noFill/>
          </a:ln>
        </p:spPr>
      </p:pic>
      <p:sp>
        <p:nvSpPr>
          <p:cNvPr id="669" name="Google Shape;669;p79"/>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0" name="Google Shape;670;p79"/>
          <p:cNvPicPr preferRelativeResize="0"/>
          <p:nvPr/>
        </p:nvPicPr>
        <p:blipFill>
          <a:blip r:embed="rId4">
            <a:alphaModFix/>
          </a:blip>
          <a:stretch>
            <a:fillRect/>
          </a:stretch>
        </p:blipFill>
        <p:spPr>
          <a:xfrm>
            <a:off x="8217675" y="320625"/>
            <a:ext cx="483450" cy="483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nvSpPr>
        <p:spPr>
          <a:xfrm>
            <a:off x="739275" y="2575035"/>
            <a:ext cx="7478400" cy="1194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Google Data Studio es una herramienta de visualización de datos y creación de cuadros de mando. El objetivo de la herramienta, es permitir un análisis de los datos de manera visual de forma que sea más fácil e inmediato obtener resultados.</a:t>
            </a:r>
            <a:br>
              <a:rPr lang="es" sz="1500">
                <a:latin typeface="Helvetica Neue Light"/>
                <a:ea typeface="Helvetica Neue Light"/>
                <a:cs typeface="Helvetica Neue Light"/>
                <a:sym typeface="Helvetica Neue Light"/>
              </a:rPr>
            </a:br>
            <a:br>
              <a:rPr lang="es" sz="1500">
                <a:latin typeface="Helvetica Neue Light"/>
                <a:ea typeface="Helvetica Neue Light"/>
                <a:cs typeface="Helvetica Neue Light"/>
                <a:sym typeface="Helvetica Neue Light"/>
              </a:rPr>
            </a:br>
            <a:r>
              <a:rPr lang="es" sz="1500">
                <a:latin typeface="Helvetica Neue Light"/>
                <a:ea typeface="Helvetica Neue Light"/>
                <a:cs typeface="Helvetica Neue Light"/>
                <a:sym typeface="Helvetica Neue Light"/>
              </a:rPr>
              <a:t>Requerimientos técnicos:  https://datastudio.google.com/</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p:txBody>
      </p:sp>
      <p:pic>
        <p:nvPicPr>
          <p:cNvPr descr="Qué es Google Data Studio y cómo crear informes: Tutorial avanzado - Blog  de Hiberus Tecnología" id="676" name="Google Shape;676;p80"/>
          <p:cNvPicPr preferRelativeResize="0"/>
          <p:nvPr/>
        </p:nvPicPr>
        <p:blipFill rotWithShape="1">
          <a:blip r:embed="rId3">
            <a:alphaModFix/>
          </a:blip>
          <a:srcRect b="0" l="0" r="0" t="0"/>
          <a:stretch/>
        </p:blipFill>
        <p:spPr>
          <a:xfrm>
            <a:off x="3093558" y="714728"/>
            <a:ext cx="3098362" cy="1801956"/>
          </a:xfrm>
          <a:prstGeom prst="rect">
            <a:avLst/>
          </a:prstGeom>
          <a:noFill/>
          <a:ln cap="flat" cmpd="sng" w="9525">
            <a:solidFill>
              <a:schemeClr val="dk1"/>
            </a:solidFill>
            <a:prstDash val="solid"/>
            <a:round/>
            <a:headEnd len="sm" w="sm" type="none"/>
            <a:tailEnd len="sm" w="sm" type="none"/>
          </a:ln>
        </p:spPr>
      </p:pic>
      <p:sp>
        <p:nvSpPr>
          <p:cNvPr id="677" name="Google Shape;677;p80"/>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80"/>
          <p:cNvPicPr preferRelativeResize="0"/>
          <p:nvPr/>
        </p:nvPicPr>
        <p:blipFill>
          <a:blip r:embed="rId4">
            <a:alphaModFix/>
          </a:blip>
          <a:stretch>
            <a:fillRect/>
          </a:stretch>
        </p:blipFill>
        <p:spPr>
          <a:xfrm>
            <a:off x="8217675" y="320625"/>
            <a:ext cx="483450" cy="483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nvSpPr>
        <p:spPr>
          <a:xfrm>
            <a:off x="832800" y="2727299"/>
            <a:ext cx="7478400" cy="1194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QuickSight es un servicio rápido de análisis de negocios basado en la nube que facilita la creación de visualizaciones; la realización de análisis ad-hoc y la obtención rápidamente de información de negocios basada en datos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Requerimientos técnicos:  https://aws.amazon.com/es/quicksight/</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p:txBody>
      </p:sp>
      <p:pic>
        <p:nvPicPr>
          <p:cNvPr descr="Amazon QuickSight: A Comprehensive Guide - Learn | Hevo" id="684" name="Google Shape;684;p81"/>
          <p:cNvPicPr preferRelativeResize="0"/>
          <p:nvPr/>
        </p:nvPicPr>
        <p:blipFill rotWithShape="1">
          <a:blip r:embed="rId3">
            <a:alphaModFix/>
          </a:blip>
          <a:srcRect b="0" l="0" r="0" t="0"/>
          <a:stretch/>
        </p:blipFill>
        <p:spPr>
          <a:xfrm>
            <a:off x="3086100" y="1037207"/>
            <a:ext cx="2971800" cy="1543050"/>
          </a:xfrm>
          <a:prstGeom prst="rect">
            <a:avLst/>
          </a:prstGeom>
          <a:noFill/>
          <a:ln cap="flat" cmpd="sng" w="9525">
            <a:solidFill>
              <a:schemeClr val="dk1"/>
            </a:solidFill>
            <a:prstDash val="solid"/>
            <a:round/>
            <a:headEnd len="sm" w="sm" type="none"/>
            <a:tailEnd len="sm" w="sm" type="none"/>
          </a:ln>
        </p:spPr>
      </p:pic>
      <p:sp>
        <p:nvSpPr>
          <p:cNvPr id="685" name="Google Shape;685;p81"/>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81"/>
          <p:cNvPicPr preferRelativeResize="0"/>
          <p:nvPr/>
        </p:nvPicPr>
        <p:blipFill>
          <a:blip r:embed="rId4">
            <a:alphaModFix/>
          </a:blip>
          <a:stretch>
            <a:fillRect/>
          </a:stretch>
        </p:blipFill>
        <p:spPr>
          <a:xfrm>
            <a:off x="8217675" y="320625"/>
            <a:ext cx="483450" cy="483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2"/>
          <p:cNvSpPr txBox="1"/>
          <p:nvPr/>
        </p:nvSpPr>
        <p:spPr>
          <a:xfrm>
            <a:off x="886525" y="2915549"/>
            <a:ext cx="7478400" cy="1194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“IBM Cognos Analytics, es una suite de inteligencia empresarial integrada basada en web de IBM. Proporciona un conjunto de herramientas para informes, análisis, cuadros de mandos y seguimiento de eventos y métricas.”</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lang="es" sz="1500">
                <a:latin typeface="Helvetica Neue Light"/>
                <a:ea typeface="Helvetica Neue Light"/>
                <a:cs typeface="Helvetica Neue Light"/>
                <a:sym typeface="Helvetica Neue Light"/>
              </a:rPr>
              <a:t>Requerimientos técnicos: https://www.ibm.com/ar-es/products/cognos-analytics</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sz="1500">
              <a:latin typeface="Helvetica Neue Light"/>
              <a:ea typeface="Helvetica Neue Light"/>
              <a:cs typeface="Helvetica Neue Light"/>
              <a:sym typeface="Helvetica Neue Light"/>
            </a:endParaRPr>
          </a:p>
        </p:txBody>
      </p:sp>
      <p:pic>
        <p:nvPicPr>
          <p:cNvPr id="692" name="Google Shape;692;p82"/>
          <p:cNvPicPr preferRelativeResize="0"/>
          <p:nvPr/>
        </p:nvPicPr>
        <p:blipFill rotWithShape="1">
          <a:blip r:embed="rId3">
            <a:alphaModFix/>
          </a:blip>
          <a:srcRect b="0" l="0" r="0" t="0"/>
          <a:stretch/>
        </p:blipFill>
        <p:spPr>
          <a:xfrm>
            <a:off x="3249227" y="892588"/>
            <a:ext cx="3042034" cy="1811020"/>
          </a:xfrm>
          <a:prstGeom prst="rect">
            <a:avLst/>
          </a:prstGeom>
          <a:noFill/>
          <a:ln>
            <a:noFill/>
          </a:ln>
        </p:spPr>
      </p:pic>
      <p:sp>
        <p:nvSpPr>
          <p:cNvPr id="693" name="Google Shape;693;p82"/>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p82"/>
          <p:cNvPicPr preferRelativeResize="0"/>
          <p:nvPr/>
        </p:nvPicPr>
        <p:blipFill>
          <a:blip r:embed="rId4">
            <a:alphaModFix/>
          </a:blip>
          <a:stretch>
            <a:fillRect/>
          </a:stretch>
        </p:blipFill>
        <p:spPr>
          <a:xfrm>
            <a:off x="8217675" y="320625"/>
            <a:ext cx="483450" cy="483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3"/>
          <p:cNvSpPr txBox="1"/>
          <p:nvPr/>
        </p:nvSpPr>
        <p:spPr>
          <a:xfrm>
            <a:off x="832800" y="2581836"/>
            <a:ext cx="7478400" cy="1194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500"/>
              <a:buFont typeface="Arial"/>
              <a:buNone/>
            </a:pPr>
            <a:r>
              <a:rPr i="0" lang="es" sz="1500" u="none" cap="none" strike="noStrike">
                <a:solidFill>
                  <a:srgbClr val="000000"/>
                </a:solidFill>
                <a:latin typeface="Helvetica Neue Light"/>
                <a:ea typeface="Helvetica Neue Light"/>
                <a:cs typeface="Helvetica Neue Light"/>
                <a:sym typeface="Helvetica Neue Light"/>
              </a:rPr>
              <a:t>MicroStrategy es una organización que provee software de reporteo, análisis y monitoreo integrados que permite a las empresas analizar datos almacenados de la empresa y de todas las áreas para tomar mejores decisiones.</a:t>
            </a:r>
            <a:br>
              <a:rPr i="0" lang="es" sz="1500" u="none" cap="none" strike="noStrike">
                <a:solidFill>
                  <a:srgbClr val="000000"/>
                </a:solidFill>
                <a:latin typeface="Helvetica Neue Light"/>
                <a:ea typeface="Helvetica Neue Light"/>
                <a:cs typeface="Helvetica Neue Light"/>
                <a:sym typeface="Helvetica Neue Light"/>
              </a:rPr>
            </a:br>
            <a:endParaRPr i="0" sz="15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rPr i="0" lang="es" sz="1500" u="none" cap="none" strike="noStrike">
                <a:solidFill>
                  <a:srgbClr val="000000"/>
                </a:solidFill>
                <a:latin typeface="Helvetica Neue Light"/>
                <a:ea typeface="Helvetica Neue Light"/>
                <a:cs typeface="Helvetica Neue Light"/>
                <a:sym typeface="Helvetica Neue Light"/>
              </a:rPr>
              <a:t>Requerimientos técnicos:  https://www.microstrategy.com/es</a:t>
            </a:r>
            <a:endParaRPr i="0" sz="15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i="0" sz="1500" u="none" cap="none" strike="noStrike">
              <a:solidFill>
                <a:schemeClr val="dk2"/>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i="0" sz="1500" u="none" cap="none" strike="noStrike">
              <a:solidFill>
                <a:schemeClr val="dk2"/>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i="0" sz="1500" u="none" cap="none" strike="noStrike">
              <a:solidFill>
                <a:schemeClr val="dk2"/>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500"/>
              <a:buFont typeface="Arial"/>
              <a:buNone/>
            </a:pPr>
            <a:r>
              <a:t/>
            </a:r>
            <a:endParaRPr i="0" sz="1500" u="none" cap="none" strike="noStrike">
              <a:solidFill>
                <a:schemeClr val="dk2"/>
              </a:solidFill>
              <a:latin typeface="Helvetica Neue Light"/>
              <a:ea typeface="Helvetica Neue Light"/>
              <a:cs typeface="Helvetica Neue Light"/>
              <a:sym typeface="Helvetica Neue Light"/>
            </a:endParaRPr>
          </a:p>
        </p:txBody>
      </p:sp>
      <p:pic>
        <p:nvPicPr>
          <p:cNvPr descr="MicroStrategy Destaca La Nueva Empresa Inteligente En Su Participación En  El 4º Congreso Latinoamericano De Tecnología Y Negocios | Business Wire" id="700" name="Google Shape;700;p83"/>
          <p:cNvPicPr preferRelativeResize="0"/>
          <p:nvPr/>
        </p:nvPicPr>
        <p:blipFill rotWithShape="1">
          <a:blip r:embed="rId3">
            <a:alphaModFix/>
          </a:blip>
          <a:srcRect b="0" l="0" r="0" t="0"/>
          <a:stretch/>
        </p:blipFill>
        <p:spPr>
          <a:xfrm>
            <a:off x="2902998" y="729015"/>
            <a:ext cx="3785344" cy="1892673"/>
          </a:xfrm>
          <a:prstGeom prst="rect">
            <a:avLst/>
          </a:prstGeom>
          <a:noFill/>
          <a:ln>
            <a:noFill/>
          </a:ln>
        </p:spPr>
      </p:pic>
      <p:sp>
        <p:nvSpPr>
          <p:cNvPr id="701" name="Google Shape;701;p83"/>
          <p:cNvSpPr/>
          <p:nvPr/>
        </p:nvSpPr>
        <p:spPr>
          <a:xfrm>
            <a:off x="8164349" y="292045"/>
            <a:ext cx="590100" cy="5406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2" name="Google Shape;702;p83"/>
          <p:cNvPicPr preferRelativeResize="0"/>
          <p:nvPr/>
        </p:nvPicPr>
        <p:blipFill>
          <a:blip r:embed="rId4">
            <a:alphaModFix/>
          </a:blip>
          <a:stretch>
            <a:fillRect/>
          </a:stretch>
        </p:blipFill>
        <p:spPr>
          <a:xfrm>
            <a:off x="8217675" y="320625"/>
            <a:ext cx="483450" cy="48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67" name="Shape 167"/>
        <p:cNvGrpSpPr/>
        <p:nvPr/>
      </p:nvGrpSpPr>
      <p:grpSpPr>
        <a:xfrm>
          <a:off x="0" y="0"/>
          <a:ext cx="0" cy="0"/>
          <a:chOff x="0" y="0"/>
          <a:chExt cx="0" cy="0"/>
        </a:xfrm>
      </p:grpSpPr>
      <p:pic>
        <p:nvPicPr>
          <p:cNvPr id="168" name="Google Shape;168;p2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9" name="Google Shape;169;p21"/>
          <p:cNvSpPr txBox="1"/>
          <p:nvPr/>
        </p:nvSpPr>
        <p:spPr>
          <a:xfrm>
            <a:off x="1397988" y="5928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¿Repasamos?</a:t>
            </a:r>
            <a:endParaRPr i="1" sz="3600">
              <a:solidFill>
                <a:srgbClr val="121212"/>
              </a:solidFill>
              <a:latin typeface="Anton"/>
              <a:ea typeface="Anton"/>
              <a:cs typeface="Anton"/>
              <a:sym typeface="Anton"/>
            </a:endParaRPr>
          </a:p>
        </p:txBody>
      </p:sp>
      <p:pic>
        <p:nvPicPr>
          <p:cNvPr id="170" name="Google Shape;170;p21"/>
          <p:cNvPicPr preferRelativeResize="0"/>
          <p:nvPr/>
        </p:nvPicPr>
        <p:blipFill>
          <a:blip r:embed="rId4">
            <a:alphaModFix/>
          </a:blip>
          <a:stretch>
            <a:fillRect/>
          </a:stretch>
        </p:blipFill>
        <p:spPr>
          <a:xfrm>
            <a:off x="3262300" y="1668288"/>
            <a:ext cx="2619375" cy="2905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4"/>
          <p:cNvSpPr txBox="1"/>
          <p:nvPr/>
        </p:nvSpPr>
        <p:spPr>
          <a:xfrm>
            <a:off x="726050" y="1213604"/>
            <a:ext cx="8000700" cy="383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latin typeface="Helvetica Neue Light"/>
                <a:ea typeface="Helvetica Neue Light"/>
                <a:cs typeface="Helvetica Neue Light"/>
                <a:sym typeface="Helvetica Neue Light"/>
              </a:rPr>
              <a:t>Existen muchísimas herramientas orientadas a la</a:t>
            </a:r>
            <a:r>
              <a:rPr i="0" lang="es" sz="1800" u="none" cap="none" strike="noStrike">
                <a:solidFill>
                  <a:srgbClr val="000000"/>
                </a:solidFill>
                <a:latin typeface="Helvetica Neue"/>
                <a:ea typeface="Helvetica Neue"/>
                <a:cs typeface="Helvetica Neue"/>
                <a:sym typeface="Helvetica Neue"/>
              </a:rPr>
              <a:t> </a:t>
            </a:r>
            <a:r>
              <a:rPr b="1" i="0" lang="es" sz="1800" u="none" cap="none" strike="noStrike">
                <a:solidFill>
                  <a:srgbClr val="000000"/>
                </a:solidFill>
                <a:latin typeface="Helvetica Neue"/>
                <a:ea typeface="Helvetica Neue"/>
                <a:cs typeface="Helvetica Neue"/>
                <a:sym typeface="Helvetica Neue"/>
              </a:rPr>
              <a:t>gestión de comunicación</a:t>
            </a:r>
            <a:r>
              <a:rPr i="0" lang="es" sz="1800" u="none" cap="none" strike="noStrike">
                <a:solidFill>
                  <a:srgbClr val="000000"/>
                </a:solidFill>
                <a:latin typeface="Helvetica Neue"/>
                <a:ea typeface="Helvetica Neue"/>
                <a:cs typeface="Helvetica Neue"/>
                <a:sym typeface="Helvetica Neue"/>
              </a:rPr>
              <a:t>, </a:t>
            </a:r>
            <a:r>
              <a:rPr lang="es" sz="1800">
                <a:latin typeface="Helvetica Neue Light"/>
                <a:ea typeface="Helvetica Neue Light"/>
                <a:cs typeface="Helvetica Neue Light"/>
                <a:sym typeface="Helvetica Neue Light"/>
              </a:rPr>
              <a:t>versionado de datos y trabajo en equipo que tenemos que conocer como Científicos de Datos. Algunas de las más importantes son:</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Slack</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Trello</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G - Suite o M365</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Mural</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Jamboard</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GitHub, GitLab</a:t>
            </a:r>
            <a:endParaRPr sz="1800">
              <a:latin typeface="Helvetica Neue Light"/>
              <a:ea typeface="Helvetica Neue Light"/>
              <a:cs typeface="Helvetica Neue Light"/>
              <a:sym typeface="Helvetica Neue Light"/>
            </a:endParaRPr>
          </a:p>
          <a:p>
            <a:pPr indent="-298450" lvl="0" marL="285750" marR="0" rtl="0" algn="just">
              <a:lnSpc>
                <a:spcPct val="100000"/>
              </a:lnSpc>
              <a:spcBef>
                <a:spcPts val="0"/>
              </a:spcBef>
              <a:spcAft>
                <a:spcPts val="0"/>
              </a:spcAft>
              <a:buClr>
                <a:srgbClr val="EF89D2"/>
              </a:buClr>
              <a:buSzPts val="2000"/>
              <a:buFont typeface="Helvetica Neue"/>
              <a:buChar char="•"/>
            </a:pPr>
            <a:r>
              <a:rPr lang="es" sz="1800">
                <a:latin typeface="Helvetica Neue Light"/>
                <a:ea typeface="Helvetica Neue Light"/>
                <a:cs typeface="Helvetica Neue Light"/>
                <a:sym typeface="Helvetica Neue Light"/>
              </a:rPr>
              <a:t>Zoom, Meet, Teams, Jitsi, etc.</a:t>
            </a:r>
            <a:endParaRPr b="0" i="0" sz="1500" u="none" cap="none" strike="noStrike">
              <a:solidFill>
                <a:schemeClr val="dk2"/>
              </a:solidFill>
              <a:latin typeface="Roboto"/>
              <a:ea typeface="Roboto"/>
              <a:cs typeface="Roboto"/>
              <a:sym typeface="Roboto"/>
            </a:endParaRPr>
          </a:p>
        </p:txBody>
      </p:sp>
      <p:sp>
        <p:nvSpPr>
          <p:cNvPr id="708" name="Google Shape;708;p84"/>
          <p:cNvSpPr txBox="1"/>
          <p:nvPr/>
        </p:nvSpPr>
        <p:spPr>
          <a:xfrm>
            <a:off x="0" y="916474"/>
            <a:ext cx="7841400" cy="4131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lang="es" sz="1700">
                <a:latin typeface="Helvetica Neue Light"/>
                <a:ea typeface="Helvetica Neue Light"/>
                <a:cs typeface="Helvetica Neue Light"/>
                <a:sym typeface="Helvetica Neue Light"/>
              </a:rPr>
              <a:t>Herramientas Complementarias</a:t>
            </a:r>
            <a:endParaRPr sz="1700">
              <a:latin typeface="Helvetica Neue Light"/>
              <a:ea typeface="Helvetica Neue Light"/>
              <a:cs typeface="Helvetica Neue Light"/>
              <a:sym typeface="Helvetica Neue Light"/>
            </a:endParaRPr>
          </a:p>
        </p:txBody>
      </p:sp>
      <p:pic>
        <p:nvPicPr>
          <p:cNvPr id="709" name="Google Shape;709;p84"/>
          <p:cNvPicPr preferRelativeResize="0"/>
          <p:nvPr/>
        </p:nvPicPr>
        <p:blipFill>
          <a:blip r:embed="rId3">
            <a:alphaModFix/>
          </a:blip>
          <a:stretch>
            <a:fillRect/>
          </a:stretch>
        </p:blipFill>
        <p:spPr>
          <a:xfrm>
            <a:off x="7222238" y="3664075"/>
            <a:ext cx="1324180" cy="744849"/>
          </a:xfrm>
          <a:prstGeom prst="rect">
            <a:avLst/>
          </a:prstGeom>
          <a:noFill/>
          <a:ln>
            <a:noFill/>
          </a:ln>
        </p:spPr>
      </p:pic>
      <p:pic>
        <p:nvPicPr>
          <p:cNvPr id="710" name="Google Shape;710;p84"/>
          <p:cNvPicPr preferRelativeResize="0"/>
          <p:nvPr/>
        </p:nvPicPr>
        <p:blipFill>
          <a:blip r:embed="rId4">
            <a:alphaModFix/>
          </a:blip>
          <a:stretch>
            <a:fillRect/>
          </a:stretch>
        </p:blipFill>
        <p:spPr>
          <a:xfrm>
            <a:off x="4958725" y="4512125"/>
            <a:ext cx="2014387" cy="413100"/>
          </a:xfrm>
          <a:prstGeom prst="rect">
            <a:avLst/>
          </a:prstGeom>
          <a:noFill/>
          <a:ln>
            <a:noFill/>
          </a:ln>
        </p:spPr>
      </p:pic>
      <p:pic>
        <p:nvPicPr>
          <p:cNvPr id="711" name="Google Shape;711;p84"/>
          <p:cNvPicPr preferRelativeResize="0"/>
          <p:nvPr/>
        </p:nvPicPr>
        <p:blipFill>
          <a:blip r:embed="rId5">
            <a:alphaModFix/>
          </a:blip>
          <a:stretch>
            <a:fillRect/>
          </a:stretch>
        </p:blipFill>
        <p:spPr>
          <a:xfrm>
            <a:off x="7222213" y="2633350"/>
            <a:ext cx="1324201" cy="744860"/>
          </a:xfrm>
          <a:prstGeom prst="rect">
            <a:avLst/>
          </a:prstGeom>
          <a:noFill/>
          <a:ln>
            <a:noFill/>
          </a:ln>
        </p:spPr>
      </p:pic>
      <p:pic>
        <p:nvPicPr>
          <p:cNvPr id="712" name="Google Shape;712;p84"/>
          <p:cNvPicPr preferRelativeResize="0"/>
          <p:nvPr/>
        </p:nvPicPr>
        <p:blipFill>
          <a:blip r:embed="rId6">
            <a:alphaModFix/>
          </a:blip>
          <a:stretch>
            <a:fillRect/>
          </a:stretch>
        </p:blipFill>
        <p:spPr>
          <a:xfrm>
            <a:off x="5596275" y="2758778"/>
            <a:ext cx="916854" cy="744849"/>
          </a:xfrm>
          <a:prstGeom prst="rect">
            <a:avLst/>
          </a:prstGeom>
          <a:noFill/>
          <a:ln>
            <a:noFill/>
          </a:ln>
        </p:spPr>
      </p:pic>
      <p:pic>
        <p:nvPicPr>
          <p:cNvPr id="713" name="Google Shape;713;p84"/>
          <p:cNvPicPr preferRelativeResize="0"/>
          <p:nvPr/>
        </p:nvPicPr>
        <p:blipFill>
          <a:blip r:embed="rId7">
            <a:alphaModFix/>
          </a:blip>
          <a:stretch>
            <a:fillRect/>
          </a:stretch>
        </p:blipFill>
        <p:spPr>
          <a:xfrm>
            <a:off x="5415250" y="3664075"/>
            <a:ext cx="1101332" cy="619500"/>
          </a:xfrm>
          <a:prstGeom prst="rect">
            <a:avLst/>
          </a:prstGeom>
          <a:noFill/>
          <a:ln>
            <a:noFill/>
          </a:ln>
        </p:spPr>
      </p:pic>
      <p:pic>
        <p:nvPicPr>
          <p:cNvPr id="714" name="Google Shape;714;p84"/>
          <p:cNvPicPr preferRelativeResize="0"/>
          <p:nvPr/>
        </p:nvPicPr>
        <p:blipFill>
          <a:blip r:embed="rId8">
            <a:alphaModFix/>
          </a:blip>
          <a:stretch>
            <a:fillRect/>
          </a:stretch>
        </p:blipFill>
        <p:spPr>
          <a:xfrm>
            <a:off x="6973100" y="4408925"/>
            <a:ext cx="1933675" cy="619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sp>
        <p:nvSpPr>
          <p:cNvPr id="719" name="Google Shape;719;p85"/>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solidFill>
                  <a:srgbClr val="EEFF41"/>
                </a:solidFill>
                <a:latin typeface="Anton"/>
                <a:ea typeface="Anton"/>
                <a:cs typeface="Anton"/>
                <a:sym typeface="Anton"/>
              </a:rPr>
              <a:t>II - </a:t>
            </a:r>
            <a:r>
              <a:rPr i="1" lang="es" sz="3000">
                <a:solidFill>
                  <a:srgbClr val="EEFF41"/>
                </a:solidFill>
                <a:latin typeface="Anton"/>
                <a:ea typeface="Anton"/>
                <a:cs typeface="Anton"/>
                <a:sym typeface="Anton"/>
              </a:rPr>
              <a:t>ACTIVIDAD COLABORATIVA</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¡Llevemos lo trabajado hasta el momento en el curso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1800">
                <a:solidFill>
                  <a:schemeClr val="lt1"/>
                </a:solidFill>
                <a:latin typeface="Helvetica Neue Light"/>
                <a:ea typeface="Helvetica Neue Light"/>
                <a:cs typeface="Helvetica Neue Light"/>
                <a:sym typeface="Helvetica Neue Light"/>
              </a:rPr>
              <a:t>Les proponemos que puedan realizar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b="1" i="1" sz="1800">
              <a:solidFill>
                <a:schemeClr val="lt1"/>
              </a:solidFill>
              <a:latin typeface="Helvetica Neue"/>
              <a:ea typeface="Helvetica Neue"/>
              <a:cs typeface="Helvetica Neue"/>
              <a:sym typeface="Helvetica Neue"/>
            </a:endParaRPr>
          </a:p>
        </p:txBody>
      </p:sp>
      <p:pic>
        <p:nvPicPr>
          <p:cNvPr id="720" name="Google Shape;720;p85"/>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24" name="Shape 724"/>
        <p:cNvGrpSpPr/>
        <p:nvPr/>
      </p:nvGrpSpPr>
      <p:grpSpPr>
        <a:xfrm>
          <a:off x="0" y="0"/>
          <a:ext cx="0" cy="0"/>
          <a:chOff x="0" y="0"/>
          <a:chExt cx="0" cy="0"/>
        </a:xfrm>
      </p:grpSpPr>
      <p:sp>
        <p:nvSpPr>
          <p:cNvPr id="725" name="Google Shape;725;p86"/>
          <p:cNvSpPr txBox="1"/>
          <p:nvPr/>
        </p:nvSpPr>
        <p:spPr>
          <a:xfrm>
            <a:off x="339900" y="2001575"/>
            <a:ext cx="84147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SOCIALIZACIÓN Y CONSULTAS DE PROYECTOS</a:t>
            </a:r>
            <a:endParaRPr i="1" sz="6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pic>
        <p:nvPicPr>
          <p:cNvPr id="726" name="Google Shape;726;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7" name="Google Shape;727;p86"/>
          <p:cNvPicPr preferRelativeResize="0"/>
          <p:nvPr/>
        </p:nvPicPr>
        <p:blipFill rotWithShape="1">
          <a:blip r:embed="rId4">
            <a:alphaModFix/>
          </a:blip>
          <a:srcRect b="0" l="0" r="0" t="0"/>
          <a:stretch/>
        </p:blipFill>
        <p:spPr>
          <a:xfrm>
            <a:off x="3978725" y="607987"/>
            <a:ext cx="1186525" cy="1186525"/>
          </a:xfrm>
          <a:prstGeom prst="rect">
            <a:avLst/>
          </a:prstGeom>
          <a:noFill/>
          <a:ln>
            <a:noFill/>
          </a:ln>
        </p:spPr>
      </p:pic>
      <p:sp>
        <p:nvSpPr>
          <p:cNvPr id="728" name="Google Shape;728;p86"/>
          <p:cNvSpPr txBox="1"/>
          <p:nvPr/>
        </p:nvSpPr>
        <p:spPr>
          <a:xfrm>
            <a:off x="4694475" y="119402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9" name="Google Shape;729;p86"/>
          <p:cNvSpPr txBox="1"/>
          <p:nvPr/>
        </p:nvSpPr>
        <p:spPr>
          <a:xfrm>
            <a:off x="1909201" y="3127675"/>
            <a:ext cx="5325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latin typeface="Helvetica Neue"/>
                <a:ea typeface="Helvetica Neue"/>
                <a:cs typeface="Helvetica Neue"/>
                <a:sym typeface="Helvetica Neue"/>
              </a:rPr>
              <a:t>Avanzaremos resolviendo consultas asociadas al proyecto del curso mediado por tutores</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s">
                <a:solidFill>
                  <a:schemeClr val="dk1"/>
                </a:solidFill>
                <a:latin typeface="Helvetica Neue"/>
                <a:ea typeface="Helvetica Neue"/>
                <a:cs typeface="Helvetica Neue"/>
                <a:sym typeface="Helvetica Neue"/>
              </a:rPr>
              <a:t>Realizaremos la actividad en grupos de 3-4 personas</a:t>
            </a:r>
            <a:r>
              <a:rPr lang="es">
                <a:solidFill>
                  <a:schemeClr val="dk1"/>
                </a:solidFill>
                <a:latin typeface="Helvetica Neue"/>
                <a:ea typeface="Helvetica Neue"/>
                <a:cs typeface="Helvetica Neue"/>
                <a:sym typeface="Helvetica Neue"/>
              </a:rPr>
              <a:t> </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s">
                <a:solidFill>
                  <a:schemeClr val="dk1"/>
                </a:solidFill>
                <a:latin typeface="Helvetica Neue"/>
                <a:ea typeface="Helvetica Neue"/>
                <a:cs typeface="Helvetica Neue"/>
                <a:sym typeface="Helvetica Neue"/>
              </a:rPr>
              <a:t>Tiempo estimado: 20 mins.</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7"/>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chemeClr val="dk1"/>
                </a:solidFill>
                <a:latin typeface="Anton"/>
                <a:ea typeface="Anton"/>
                <a:cs typeface="Anton"/>
                <a:sym typeface="Anton"/>
              </a:rPr>
              <a:t>ACUERDOS</a:t>
            </a:r>
            <a:endParaRPr b="0" i="1" sz="3600" u="none" cap="none" strike="noStrike">
              <a:solidFill>
                <a:schemeClr val="dk1"/>
              </a:solidFill>
              <a:latin typeface="Anton"/>
              <a:ea typeface="Anton"/>
              <a:cs typeface="Anton"/>
              <a:sym typeface="Anton"/>
            </a:endParaRPr>
          </a:p>
        </p:txBody>
      </p:sp>
      <p:pic>
        <p:nvPicPr>
          <p:cNvPr id="735" name="Google Shape;735;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36" name="Google Shape;736;p87"/>
          <p:cNvSpPr txBox="1"/>
          <p:nvPr/>
        </p:nvSpPr>
        <p:spPr>
          <a:xfrm>
            <a:off x="643300" y="3062225"/>
            <a:ext cx="11865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Presencia</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37" name="Google Shape;737;p87"/>
          <p:cNvSpPr txBox="1"/>
          <p:nvPr/>
        </p:nvSpPr>
        <p:spPr>
          <a:xfrm>
            <a:off x="2309795" y="3105950"/>
            <a:ext cx="17667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Escucha Activa</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738" name="Google Shape;738;p87"/>
          <p:cNvSpPr/>
          <p:nvPr/>
        </p:nvSpPr>
        <p:spPr>
          <a:xfrm>
            <a:off x="649488"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39" name="Google Shape;739;p87"/>
          <p:cNvSpPr txBox="1"/>
          <p:nvPr/>
        </p:nvSpPr>
        <p:spPr>
          <a:xfrm>
            <a:off x="954272"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740" name="Google Shape;740;p87"/>
          <p:cNvPicPr preferRelativeResize="0"/>
          <p:nvPr/>
        </p:nvPicPr>
        <p:blipFill rotWithShape="1">
          <a:blip r:embed="rId4">
            <a:alphaModFix/>
          </a:blip>
          <a:srcRect b="0" l="0" r="0" t="0"/>
          <a:stretch/>
        </p:blipFill>
        <p:spPr>
          <a:xfrm>
            <a:off x="771812" y="1818600"/>
            <a:ext cx="881500" cy="881500"/>
          </a:xfrm>
          <a:prstGeom prst="rect">
            <a:avLst/>
          </a:prstGeom>
          <a:noFill/>
          <a:ln>
            <a:noFill/>
          </a:ln>
        </p:spPr>
      </p:pic>
      <p:sp>
        <p:nvSpPr>
          <p:cNvPr id="741" name="Google Shape;741;p87"/>
          <p:cNvSpPr/>
          <p:nvPr/>
        </p:nvSpPr>
        <p:spPr>
          <a:xfrm>
            <a:off x="2605988"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42" name="Google Shape;742;p87"/>
          <p:cNvSpPr txBox="1"/>
          <p:nvPr/>
        </p:nvSpPr>
        <p:spPr>
          <a:xfrm>
            <a:off x="2910772"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743" name="Google Shape;743;p87"/>
          <p:cNvPicPr preferRelativeResize="0"/>
          <p:nvPr/>
        </p:nvPicPr>
        <p:blipFill rotWithShape="1">
          <a:blip r:embed="rId5">
            <a:alphaModFix/>
          </a:blip>
          <a:srcRect b="0" l="0" r="0" t="0"/>
          <a:stretch/>
        </p:blipFill>
        <p:spPr>
          <a:xfrm>
            <a:off x="2660300" y="1770075"/>
            <a:ext cx="1065600" cy="1065600"/>
          </a:xfrm>
          <a:prstGeom prst="rect">
            <a:avLst/>
          </a:prstGeom>
          <a:noFill/>
          <a:ln>
            <a:noFill/>
          </a:ln>
        </p:spPr>
      </p:pic>
      <p:pic>
        <p:nvPicPr>
          <p:cNvPr id="744" name="Google Shape;744;p87"/>
          <p:cNvPicPr preferRelativeResize="0"/>
          <p:nvPr/>
        </p:nvPicPr>
        <p:blipFill rotWithShape="1">
          <a:blip r:embed="rId6">
            <a:alphaModFix/>
          </a:blip>
          <a:srcRect b="0" l="0" r="0" t="0"/>
          <a:stretch/>
        </p:blipFill>
        <p:spPr>
          <a:xfrm>
            <a:off x="7344112" y="228250"/>
            <a:ext cx="1634174" cy="639850"/>
          </a:xfrm>
          <a:prstGeom prst="rect">
            <a:avLst/>
          </a:prstGeom>
          <a:noFill/>
          <a:ln>
            <a:noFill/>
          </a:ln>
        </p:spPr>
      </p:pic>
      <p:sp>
        <p:nvSpPr>
          <p:cNvPr id="745" name="Google Shape;745;p87"/>
          <p:cNvSpPr txBox="1"/>
          <p:nvPr/>
        </p:nvSpPr>
        <p:spPr>
          <a:xfrm>
            <a:off x="4620625" y="3062225"/>
            <a:ext cx="16878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Apertura al aprendizaje</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46" name="Google Shape;746;p87"/>
          <p:cNvSpPr txBox="1"/>
          <p:nvPr/>
        </p:nvSpPr>
        <p:spPr>
          <a:xfrm>
            <a:off x="6918875" y="3105950"/>
            <a:ext cx="16341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Todas las voces</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747" name="Google Shape;747;p87"/>
          <p:cNvSpPr/>
          <p:nvPr/>
        </p:nvSpPr>
        <p:spPr>
          <a:xfrm>
            <a:off x="4877513"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48" name="Google Shape;748;p87"/>
          <p:cNvSpPr txBox="1"/>
          <p:nvPr/>
        </p:nvSpPr>
        <p:spPr>
          <a:xfrm>
            <a:off x="5182297"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749" name="Google Shape;749;p87"/>
          <p:cNvSpPr/>
          <p:nvPr/>
        </p:nvSpPr>
        <p:spPr>
          <a:xfrm>
            <a:off x="7148863"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50" name="Google Shape;750;p87"/>
          <p:cNvSpPr txBox="1"/>
          <p:nvPr/>
        </p:nvSpPr>
        <p:spPr>
          <a:xfrm>
            <a:off x="7453647"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751" name="Google Shape;751;p87"/>
          <p:cNvPicPr preferRelativeResize="0"/>
          <p:nvPr/>
        </p:nvPicPr>
        <p:blipFill rotWithShape="1">
          <a:blip r:embed="rId7">
            <a:alphaModFix/>
          </a:blip>
          <a:srcRect b="0" l="0" r="0" t="0"/>
          <a:stretch/>
        </p:blipFill>
        <p:spPr>
          <a:xfrm>
            <a:off x="5004850" y="1823925"/>
            <a:ext cx="919549" cy="919549"/>
          </a:xfrm>
          <a:prstGeom prst="rect">
            <a:avLst/>
          </a:prstGeom>
          <a:noFill/>
          <a:ln>
            <a:noFill/>
          </a:ln>
        </p:spPr>
      </p:pic>
      <p:pic>
        <p:nvPicPr>
          <p:cNvPr id="752" name="Google Shape;752;p87"/>
          <p:cNvPicPr preferRelativeResize="0"/>
          <p:nvPr/>
        </p:nvPicPr>
        <p:blipFill rotWithShape="1">
          <a:blip r:embed="rId8">
            <a:alphaModFix/>
          </a:blip>
          <a:srcRect b="0" l="0" r="0" t="0"/>
          <a:stretch/>
        </p:blipFill>
        <p:spPr>
          <a:xfrm>
            <a:off x="7367125" y="1914850"/>
            <a:ext cx="737700" cy="737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8"/>
          <p:cNvSpPr txBox="1"/>
          <p:nvPr/>
        </p:nvSpPr>
        <p:spPr>
          <a:xfrm>
            <a:off x="0" y="373550"/>
            <a:ext cx="6538500" cy="418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lang="es" sz="1700">
                <a:latin typeface="Helvetica Neue Light"/>
                <a:ea typeface="Helvetica Neue Light"/>
                <a:cs typeface="Helvetica Neue Light"/>
                <a:sym typeface="Helvetica Neue Light"/>
              </a:rPr>
              <a:t>S</a:t>
            </a:r>
            <a:r>
              <a:rPr lang="es" sz="1700">
                <a:latin typeface="Helvetica Neue Light"/>
                <a:ea typeface="Helvetica Neue Light"/>
                <a:cs typeface="Helvetica Neue Light"/>
                <a:sym typeface="Helvetica Neue Light"/>
              </a:rPr>
              <a:t>ocialización y consultas de proyectos</a:t>
            </a:r>
            <a:endParaRPr sz="1700" u="none" cap="none" strike="noStrike">
              <a:solidFill>
                <a:srgbClr val="000000"/>
              </a:solidFill>
              <a:latin typeface="Helvetica Neue Light"/>
              <a:ea typeface="Helvetica Neue Light"/>
              <a:cs typeface="Helvetica Neue Light"/>
              <a:sym typeface="Helvetica Neue Light"/>
            </a:endParaRPr>
          </a:p>
        </p:txBody>
      </p:sp>
      <p:pic>
        <p:nvPicPr>
          <p:cNvPr id="758" name="Google Shape;758;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59" name="Google Shape;759;p88"/>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sp>
        <p:nvSpPr>
          <p:cNvPr id="760" name="Google Shape;760;p88"/>
          <p:cNvSpPr txBox="1"/>
          <p:nvPr/>
        </p:nvSpPr>
        <p:spPr>
          <a:xfrm>
            <a:off x="843575" y="1332825"/>
            <a:ext cx="7675200" cy="3371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Esta actividad colaborativa interactuamos con compañeros y tutores con eje central el proyecto del curso.</a:t>
            </a:r>
            <a:endParaRPr sz="16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eriod"/>
            </a:pPr>
            <a:r>
              <a:rPr lang="es" sz="1600">
                <a:solidFill>
                  <a:schemeClr val="dk1"/>
                </a:solidFill>
                <a:latin typeface="Helvetica Neue Light"/>
                <a:ea typeface="Helvetica Neue Light"/>
                <a:cs typeface="Helvetica Neue Light"/>
                <a:sym typeface="Helvetica Neue Light"/>
              </a:rPr>
              <a:t>Se propone resolver consultas metodológicas o de forma acerca del proyecto final. </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eriod"/>
            </a:pPr>
            <a:r>
              <a:rPr lang="es" sz="1600">
                <a:solidFill>
                  <a:schemeClr val="dk1"/>
                </a:solidFill>
                <a:latin typeface="Helvetica Neue Light"/>
                <a:ea typeface="Helvetica Neue Light"/>
                <a:cs typeface="Helvetica Neue Light"/>
                <a:sym typeface="Helvetica Neue Light"/>
              </a:rPr>
              <a:t>Identificar fortalezas y debilidades que pueden servir como punto de mejora para la entrega del proyecto.</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eriod"/>
            </a:pPr>
            <a:r>
              <a:rPr lang="es" sz="1600">
                <a:solidFill>
                  <a:schemeClr val="dk1"/>
                </a:solidFill>
                <a:latin typeface="Helvetica Neue Light"/>
                <a:ea typeface="Helvetica Neue Light"/>
                <a:cs typeface="Helvetica Neue Light"/>
                <a:sym typeface="Helvetica Neue Light"/>
              </a:rPr>
              <a:t>Se propone que los estudiantes muestren los avances a los tutores y compañeros para recibir retroalimentación de su proyecto.</a:t>
            </a:r>
            <a:endParaRPr sz="1600">
              <a:solidFill>
                <a:schemeClr val="dk1"/>
              </a:solidFill>
              <a:latin typeface="Helvetica Neue Light"/>
              <a:ea typeface="Helvetica Neue Light"/>
              <a:cs typeface="Helvetica Neue Light"/>
              <a:sym typeface="Helvetica Neue Light"/>
            </a:endParaRPr>
          </a:p>
          <a:p>
            <a:pPr indent="0" lvl="0" marL="457200" rtl="0" algn="just">
              <a:lnSpc>
                <a:spcPct val="115000"/>
              </a:lnSpc>
              <a:spcBef>
                <a:spcPts val="0"/>
              </a:spcBef>
              <a:spcAft>
                <a:spcPts val="1000"/>
              </a:spcAft>
              <a:buNone/>
            </a:pPr>
            <a:r>
              <a:t/>
            </a:r>
            <a:endParaRPr i="1" sz="15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4" name="Shape 764"/>
        <p:cNvGrpSpPr/>
        <p:nvPr/>
      </p:nvGrpSpPr>
      <p:grpSpPr>
        <a:xfrm>
          <a:off x="0" y="0"/>
          <a:ext cx="0" cy="0"/>
          <a:chOff x="0" y="0"/>
          <a:chExt cx="0" cy="0"/>
        </a:xfrm>
      </p:grpSpPr>
      <p:sp>
        <p:nvSpPr>
          <p:cNvPr id="765" name="Google Shape;765;p8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6" name="Google Shape;766;p8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0"/>
          <p:cNvSpPr txBox="1"/>
          <p:nvPr/>
        </p:nvSpPr>
        <p:spPr>
          <a:xfrm>
            <a:off x="737925" y="246350"/>
            <a:ext cx="8111400" cy="9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Glosario de términos</a:t>
            </a:r>
            <a:endParaRPr i="1" sz="3600">
              <a:latin typeface="Anton"/>
              <a:ea typeface="Anton"/>
              <a:cs typeface="Anton"/>
              <a:sym typeface="Anton"/>
            </a:endParaRPr>
          </a:p>
        </p:txBody>
      </p:sp>
      <p:sp>
        <p:nvSpPr>
          <p:cNvPr id="772" name="Google Shape;772;p90"/>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773" name="Google Shape;773;p90"/>
          <p:cNvSpPr txBox="1"/>
          <p:nvPr/>
        </p:nvSpPr>
        <p:spPr>
          <a:xfrm>
            <a:off x="149750" y="845775"/>
            <a:ext cx="8851500" cy="41145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Esquema relacional</a:t>
            </a:r>
            <a:r>
              <a:rPr lang="es">
                <a:solidFill>
                  <a:schemeClr val="dk1"/>
                </a:solidFill>
                <a:highlight>
                  <a:srgbClr val="CAFAE8"/>
                </a:highlight>
                <a:latin typeface="Helvetica Neue Light"/>
                <a:ea typeface="Helvetica Neue Light"/>
                <a:cs typeface="Helvetica Neue Light"/>
                <a:sym typeface="Helvetica Neue Light"/>
              </a:rPr>
              <a:t>:</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desarrollado por Frank Codd en los años 70, es el fundamento de las bases de datos relacionales con prioridad a la consistencia y disponibilidad de los datos</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Esquema no relacional</a:t>
            </a:r>
            <a:r>
              <a:rPr b="1" lang="es">
                <a:solidFill>
                  <a:schemeClr val="dk1"/>
                </a:solidFill>
                <a:highlight>
                  <a:srgbClr val="CAFAE8"/>
                </a:highlight>
                <a:latin typeface="Helvetica Neue"/>
                <a:ea typeface="Helvetica Neue"/>
                <a:cs typeface="Helvetica Neue"/>
                <a:sym typeface="Helvetica Neue"/>
              </a:rPr>
              <a:t> </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desarrollado por Carlo Strozzi en el 98, es el fundamento de las bases de datos no relacionales con prioridad a la disponibilidad y tolerancia a la partición de datos</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Lenguajes de data science</a:t>
            </a:r>
            <a:r>
              <a:rPr b="1" lang="es">
                <a:solidFill>
                  <a:schemeClr val="dk1"/>
                </a:solidFill>
                <a:highlight>
                  <a:srgbClr val="CAFAE8"/>
                </a:highlight>
                <a:latin typeface="Helvetica Neue"/>
                <a:ea typeface="Helvetica Neue"/>
                <a:cs typeface="Helvetica Neue"/>
                <a:sym typeface="Helvetica Neue"/>
              </a:rPr>
              <a:t> </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son aquellos que nos permiten generar estructuras de código para realizar algoritmos, limpiar, estructurar datos (e.g R, Python, Julia, Java, C++)</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b="1" lang="es">
                <a:solidFill>
                  <a:schemeClr val="dk1"/>
                </a:solidFill>
                <a:highlight>
                  <a:srgbClr val="CAFAE8"/>
                </a:highlight>
                <a:latin typeface="Helvetica Neue"/>
                <a:ea typeface="Helvetica Neue"/>
                <a:cs typeface="Helvetica Neue"/>
                <a:sym typeface="Helvetica Neue"/>
              </a:rPr>
              <a:t>Herramientas de visualización</a:t>
            </a:r>
            <a:r>
              <a:rPr lang="es">
                <a:solidFill>
                  <a:schemeClr val="dk1"/>
                </a:solidFill>
                <a:highlight>
                  <a:srgbClr val="CAFAE8"/>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son todas aquellas herramientas que permiten generar visualizaciones en entornos gráficos para la presentación de resultados (e.g PowerBI, Shiny, Dash, Pentaho, Tableau)</a:t>
            </a:r>
            <a:endParaRPr>
              <a:solidFill>
                <a:schemeClr val="dk1"/>
              </a:solidFill>
              <a:latin typeface="Helvetica Neue Light"/>
              <a:ea typeface="Helvetica Neue Light"/>
              <a:cs typeface="Helvetica Neue Light"/>
              <a:sym typeface="Helvetica Neue Light"/>
            </a:endParaRPr>
          </a:p>
        </p:txBody>
      </p:sp>
      <p:pic>
        <p:nvPicPr>
          <p:cNvPr id="774" name="Google Shape;774;p90"/>
          <p:cNvPicPr preferRelativeResize="0"/>
          <p:nvPr/>
        </p:nvPicPr>
        <p:blipFill>
          <a:blip r:embed="rId3">
            <a:alphaModFix/>
          </a:blip>
          <a:stretch>
            <a:fillRect/>
          </a:stretch>
        </p:blipFill>
        <p:spPr>
          <a:xfrm>
            <a:off x="7704300" y="4672550"/>
            <a:ext cx="1235615" cy="287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91"/>
          <p:cNvSpPr txBox="1"/>
          <p:nvPr/>
        </p:nvSpPr>
        <p:spPr>
          <a:xfrm>
            <a:off x="1956450" y="14657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80" name="Google Shape;780;p91"/>
          <p:cNvSpPr txBox="1"/>
          <p:nvPr/>
        </p:nvSpPr>
        <p:spPr>
          <a:xfrm>
            <a:off x="2180400" y="2454875"/>
            <a:ext cx="4783200" cy="200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E0FF00"/>
                </a:solidFill>
                <a:latin typeface="Helvetica Neue Light"/>
                <a:ea typeface="Helvetica Neue Light"/>
                <a:cs typeface="Helvetica Neue Light"/>
                <a:sym typeface="Helvetica Neue Light"/>
              </a:rPr>
              <a:t>Resumen de lo visto en clase hoy: </a:t>
            </a:r>
            <a:endParaRPr sz="1800">
              <a:solidFill>
                <a:srgbClr val="E0FF00"/>
              </a:solidFill>
              <a:latin typeface="Helvetica Neue Light"/>
              <a:ea typeface="Helvetica Neue Light"/>
              <a:cs typeface="Helvetica Neue Light"/>
              <a:sym typeface="Helvetica Neue Light"/>
            </a:endParaRPr>
          </a:p>
          <a:p>
            <a:pPr indent="-317500" lvl="0" marL="914400" rtl="0" algn="l">
              <a:lnSpc>
                <a:spcPct val="115000"/>
              </a:lnSpc>
              <a:spcBef>
                <a:spcPts val="0"/>
              </a:spcBef>
              <a:spcAft>
                <a:spcPts val="0"/>
              </a:spcAft>
              <a:buClr>
                <a:srgbClr val="E0FF00"/>
              </a:buClr>
              <a:buSzPts val="1400"/>
              <a:buFont typeface="Helvetica Neue Light"/>
              <a:buChar char="-"/>
            </a:pPr>
            <a:r>
              <a:rPr lang="es" sz="1800">
                <a:solidFill>
                  <a:srgbClr val="E0FF00"/>
                </a:solidFill>
                <a:latin typeface="Helvetica Neue Light"/>
                <a:ea typeface="Helvetica Neue Light"/>
                <a:cs typeface="Helvetica Neue Light"/>
                <a:sym typeface="Helvetica Neue Light"/>
              </a:rPr>
              <a:t>Bases de Datos Relacionales y No Relacionales </a:t>
            </a:r>
            <a:endParaRPr sz="1800">
              <a:solidFill>
                <a:srgbClr val="E0FF00"/>
              </a:solidFill>
              <a:latin typeface="Helvetica Neue Light"/>
              <a:ea typeface="Helvetica Neue Light"/>
              <a:cs typeface="Helvetica Neue Light"/>
              <a:sym typeface="Helvetica Neue Light"/>
            </a:endParaRPr>
          </a:p>
          <a:p>
            <a:pPr indent="-317500" lvl="0" marL="914400" rtl="0" algn="l">
              <a:lnSpc>
                <a:spcPct val="115000"/>
              </a:lnSpc>
              <a:spcBef>
                <a:spcPts val="0"/>
              </a:spcBef>
              <a:spcAft>
                <a:spcPts val="0"/>
              </a:spcAft>
              <a:buClr>
                <a:srgbClr val="E0FF00"/>
              </a:buClr>
              <a:buSzPts val="1400"/>
              <a:buFont typeface="Helvetica Neue Light"/>
              <a:buChar char="-"/>
            </a:pPr>
            <a:r>
              <a:rPr lang="es" sz="1800">
                <a:solidFill>
                  <a:srgbClr val="E0FF00"/>
                </a:solidFill>
                <a:latin typeface="Helvetica Neue Light"/>
                <a:ea typeface="Helvetica Neue Light"/>
                <a:cs typeface="Helvetica Neue Light"/>
                <a:sym typeface="Helvetica Neue Light"/>
              </a:rPr>
              <a:t>Lenguajes de Data Science </a:t>
            </a:r>
            <a:endParaRPr sz="1800">
              <a:solidFill>
                <a:srgbClr val="E0FF00"/>
              </a:solidFill>
              <a:latin typeface="Helvetica Neue Light"/>
              <a:ea typeface="Helvetica Neue Light"/>
              <a:cs typeface="Helvetica Neue Light"/>
              <a:sym typeface="Helvetica Neue Light"/>
            </a:endParaRPr>
          </a:p>
          <a:p>
            <a:pPr indent="-317500" lvl="0" marL="914400" rtl="0" algn="l">
              <a:lnSpc>
                <a:spcPct val="115000"/>
              </a:lnSpc>
              <a:spcBef>
                <a:spcPts val="0"/>
              </a:spcBef>
              <a:spcAft>
                <a:spcPts val="0"/>
              </a:spcAft>
              <a:buClr>
                <a:srgbClr val="E0FF00"/>
              </a:buClr>
              <a:buSzPts val="1400"/>
              <a:buFont typeface="Helvetica Neue Light"/>
              <a:buChar char="-"/>
            </a:pPr>
            <a:r>
              <a:rPr lang="es" sz="1800">
                <a:solidFill>
                  <a:srgbClr val="E0FF00"/>
                </a:solidFill>
                <a:latin typeface="Helvetica Neue Light"/>
                <a:ea typeface="Helvetica Neue Light"/>
                <a:cs typeface="Helvetica Neue Light"/>
                <a:sym typeface="Helvetica Neue Light"/>
              </a:rPr>
              <a:t>Visualización de Datos </a:t>
            </a:r>
            <a:endParaRPr sz="1800">
              <a:solidFill>
                <a:srgbClr val="E0FF00"/>
              </a:solidFill>
              <a:latin typeface="Helvetica Neue Light"/>
              <a:ea typeface="Helvetica Neue Light"/>
              <a:cs typeface="Helvetica Neue Light"/>
              <a:sym typeface="Helvetica Neue Light"/>
            </a:endParaRPr>
          </a:p>
          <a:p>
            <a:pPr indent="-317500" lvl="0" marL="914400" rtl="0" algn="l">
              <a:lnSpc>
                <a:spcPct val="115000"/>
              </a:lnSpc>
              <a:spcBef>
                <a:spcPts val="0"/>
              </a:spcBef>
              <a:spcAft>
                <a:spcPts val="0"/>
              </a:spcAft>
              <a:buClr>
                <a:srgbClr val="E0FF00"/>
              </a:buClr>
              <a:buSzPts val="1400"/>
              <a:buFont typeface="Helvetica Neue Light"/>
              <a:buChar char="-"/>
            </a:pPr>
            <a:r>
              <a:rPr lang="es" sz="1800">
                <a:solidFill>
                  <a:srgbClr val="E0FF00"/>
                </a:solidFill>
                <a:latin typeface="Helvetica Neue Light"/>
                <a:ea typeface="Helvetica Neue Light"/>
                <a:cs typeface="Helvetica Neue Light"/>
                <a:sym typeface="Helvetica Neue Light"/>
              </a:rPr>
              <a:t>Herramientas Complementarias.</a:t>
            </a:r>
            <a:endParaRPr sz="18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9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6" name="Google Shape;786;p9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0" name="Shape 790"/>
        <p:cNvGrpSpPr/>
        <p:nvPr/>
      </p:nvGrpSpPr>
      <p:grpSpPr>
        <a:xfrm>
          <a:off x="0" y="0"/>
          <a:ext cx="0" cy="0"/>
          <a:chOff x="0" y="0"/>
          <a:chExt cx="0" cy="0"/>
        </a:xfrm>
      </p:grpSpPr>
      <p:sp>
        <p:nvSpPr>
          <p:cNvPr id="791" name="Google Shape;791;p9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92" name="Google Shape;792;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74" name="Shape 174"/>
        <p:cNvGrpSpPr/>
        <p:nvPr/>
      </p:nvGrpSpPr>
      <p:grpSpPr>
        <a:xfrm>
          <a:off x="0" y="0"/>
          <a:ext cx="0" cy="0"/>
          <a:chOff x="0" y="0"/>
          <a:chExt cx="0" cy="0"/>
        </a:xfrm>
      </p:grpSpPr>
      <p:sp>
        <p:nvSpPr>
          <p:cNvPr id="175" name="Google Shape;175;p22"/>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¡Vamos a Kahoot!</a:t>
            </a:r>
            <a:endParaRPr i="1" sz="3600">
              <a:latin typeface="Anton"/>
              <a:ea typeface="Anton"/>
              <a:cs typeface="Anton"/>
              <a:sym typeface="Anton"/>
            </a:endParaRPr>
          </a:p>
        </p:txBody>
      </p:sp>
      <p:pic>
        <p:nvPicPr>
          <p:cNvPr id="176" name="Google Shape;176;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7" name="Google Shape;177;p22"/>
          <p:cNvPicPr preferRelativeResize="0"/>
          <p:nvPr/>
        </p:nvPicPr>
        <p:blipFill>
          <a:blip r:embed="rId4">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81" name="Shape 181"/>
        <p:cNvGrpSpPr/>
        <p:nvPr/>
      </p:nvGrpSpPr>
      <p:grpSpPr>
        <a:xfrm>
          <a:off x="0" y="0"/>
          <a:ext cx="0" cy="0"/>
          <a:chOff x="0" y="0"/>
          <a:chExt cx="0" cy="0"/>
        </a:xfrm>
      </p:grpSpPr>
      <p:sp>
        <p:nvSpPr>
          <p:cNvPr id="182" name="Google Shape;182;p23"/>
          <p:cNvSpPr txBox="1"/>
          <p:nvPr/>
        </p:nvSpPr>
        <p:spPr>
          <a:xfrm>
            <a:off x="513274" y="73997"/>
            <a:ext cx="8022600" cy="272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t/>
            </a:r>
            <a:endParaRPr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60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U</a:t>
            </a:r>
            <a:r>
              <a:rPr i="0" lang="es" sz="1800" u="none" cap="none" strike="noStrike">
                <a:solidFill>
                  <a:schemeClr val="dk1"/>
                </a:solidFill>
                <a:latin typeface="Helvetica Neue Light"/>
                <a:ea typeface="Helvetica Neue Light"/>
                <a:cs typeface="Helvetica Neue Light"/>
                <a:sym typeface="Helvetica Neue Light"/>
              </a:rPr>
              <a:t>n científico de datos es un profesional dedicado exclusivamente </a:t>
            </a:r>
            <a:r>
              <a:rPr lang="es" sz="1800">
                <a:solidFill>
                  <a:schemeClr val="dk1"/>
                </a:solidFill>
                <a:latin typeface="Helvetica Neue Light"/>
                <a:ea typeface="Helvetica Neue Light"/>
                <a:cs typeface="Helvetica Neue Light"/>
                <a:sym typeface="Helvetica Neue Light"/>
              </a:rPr>
              <a:t>en</a:t>
            </a:r>
            <a:r>
              <a:rPr i="0" lang="es" sz="1800" u="none" cap="none" strike="noStrike">
                <a:solidFill>
                  <a:schemeClr val="dk1"/>
                </a:solidFill>
                <a:latin typeface="Helvetica Neue Light"/>
                <a:ea typeface="Helvetica Neue Light"/>
                <a:cs typeface="Helvetica Neue Light"/>
                <a:sym typeface="Helvetica Neue Light"/>
              </a:rPr>
              <a:t> analizar e interpretar grandes bases de datos.</a:t>
            </a:r>
            <a:r>
              <a:rPr lang="es" sz="1800">
                <a:solidFill>
                  <a:schemeClr val="dk1"/>
                </a:solidFill>
                <a:latin typeface="Helvetica Neue Light"/>
                <a:ea typeface="Helvetica Neue Light"/>
                <a:cs typeface="Helvetica Neue Light"/>
                <a:sym typeface="Helvetica Neue Light"/>
              </a:rPr>
              <a:t> </a:t>
            </a:r>
            <a:r>
              <a:rPr i="0" lang="es" sz="1800" u="none" cap="none" strike="noStrike">
                <a:solidFill>
                  <a:schemeClr val="dk1"/>
                </a:solidFill>
                <a:latin typeface="Helvetica Neue Light"/>
                <a:ea typeface="Helvetica Neue Light"/>
                <a:cs typeface="Helvetica Neue Light"/>
                <a:sym typeface="Helvetica Neue Light"/>
              </a:rPr>
              <a:t>Para ello, </a:t>
            </a:r>
            <a:r>
              <a:rPr b="1" i="0" lang="es" sz="1800" u="none" cap="none" strike="noStrike">
                <a:solidFill>
                  <a:schemeClr val="dk1"/>
                </a:solidFill>
                <a:latin typeface="Helvetica Neue"/>
                <a:ea typeface="Helvetica Neue"/>
                <a:cs typeface="Helvetica Neue"/>
                <a:sym typeface="Helvetica Neue"/>
              </a:rPr>
              <a:t>debe aprender a utilizar múltiples herramientas que estaremos </a:t>
            </a:r>
            <a:r>
              <a:rPr b="1" lang="es" sz="1800">
                <a:solidFill>
                  <a:schemeClr val="dk1"/>
                </a:solidFill>
                <a:latin typeface="Helvetica Neue"/>
                <a:ea typeface="Helvetica Neue"/>
                <a:cs typeface="Helvetica Neue"/>
                <a:sym typeface="Helvetica Neue"/>
              </a:rPr>
              <a:t>clasificando</a:t>
            </a:r>
            <a:r>
              <a:rPr b="1" i="0" lang="es" sz="1800" u="none" cap="none" strike="noStrike">
                <a:solidFill>
                  <a:schemeClr val="dk1"/>
                </a:solidFill>
                <a:latin typeface="Helvetica Neue"/>
                <a:ea typeface="Helvetica Neue"/>
                <a:cs typeface="Helvetica Neue"/>
                <a:sym typeface="Helvetica Neue"/>
              </a:rPr>
              <a:t> </a:t>
            </a:r>
            <a:r>
              <a:rPr b="1" lang="es" sz="1800">
                <a:solidFill>
                  <a:schemeClr val="dk1"/>
                </a:solidFill>
                <a:latin typeface="Helvetica Neue"/>
                <a:ea typeface="Helvetica Neue"/>
                <a:cs typeface="Helvetica Neue"/>
                <a:sym typeface="Helvetica Neue"/>
              </a:rPr>
              <a:t>a lo</a:t>
            </a:r>
            <a:r>
              <a:rPr b="1" i="0" lang="es" sz="1800" u="none" cap="none" strike="noStrike">
                <a:solidFill>
                  <a:schemeClr val="dk1"/>
                </a:solidFill>
                <a:latin typeface="Helvetica Neue"/>
                <a:ea typeface="Helvetica Neue"/>
                <a:cs typeface="Helvetica Neue"/>
                <a:sym typeface="Helvetica Neue"/>
              </a:rPr>
              <a:t> largo de esta sesión</a:t>
            </a:r>
            <a:r>
              <a:rPr b="1" lang="es"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0" lvl="0" marL="0" marR="0" rtl="0" algn="ctr">
              <a:lnSpc>
                <a:spcPct val="150000"/>
              </a:lnSpc>
              <a:spcBef>
                <a:spcPts val="60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i="0" lang="es" sz="1800" u="none" cap="none" strike="noStrike">
                <a:solidFill>
                  <a:schemeClr val="dk1"/>
                </a:solidFill>
                <a:latin typeface="Helvetica Neue Light"/>
                <a:ea typeface="Helvetica Neue Light"/>
                <a:cs typeface="Helvetica Neue Light"/>
                <a:sym typeface="Helvetica Neue Light"/>
              </a:rPr>
              <a:t>Empecemos hablando del mundo de las Bases de Datos</a:t>
            </a:r>
            <a:r>
              <a:rPr lang="es" sz="1800">
                <a:solidFill>
                  <a:schemeClr val="dk1"/>
                </a:solidFill>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pic>
        <p:nvPicPr>
          <p:cNvPr id="183" name="Google Shape;183;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4" name="Google Shape;184;p23"/>
          <p:cNvPicPr preferRelativeResize="0"/>
          <p:nvPr/>
        </p:nvPicPr>
        <p:blipFill>
          <a:blip r:embed="rId4">
            <a:alphaModFix/>
          </a:blip>
          <a:stretch>
            <a:fillRect/>
          </a:stretch>
        </p:blipFill>
        <p:spPr>
          <a:xfrm>
            <a:off x="2964475" y="2641800"/>
            <a:ext cx="3355003" cy="234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